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80" r:id="rId7"/>
    <p:sldId id="281" r:id="rId8"/>
    <p:sldId id="262" r:id="rId9"/>
    <p:sldId id="263" r:id="rId10"/>
    <p:sldId id="264" r:id="rId11"/>
    <p:sldId id="282" r:id="rId12"/>
    <p:sldId id="265" r:id="rId13"/>
    <p:sldId id="266" r:id="rId14"/>
    <p:sldId id="283" r:id="rId15"/>
    <p:sldId id="269" r:id="rId16"/>
    <p:sldId id="267" r:id="rId17"/>
    <p:sldId id="268" r:id="rId18"/>
    <p:sldId id="297" r:id="rId19"/>
    <p:sldId id="284" r:id="rId20"/>
    <p:sldId id="299" r:id="rId21"/>
    <p:sldId id="300" r:id="rId22"/>
    <p:sldId id="301" r:id="rId23"/>
    <p:sldId id="302" r:id="rId24"/>
    <p:sldId id="303" r:id="rId25"/>
    <p:sldId id="305" r:id="rId26"/>
    <p:sldId id="270" r:id="rId27"/>
    <p:sldId id="271" r:id="rId28"/>
    <p:sldId id="304" r:id="rId29"/>
    <p:sldId id="272" r:id="rId30"/>
    <p:sldId id="298" r:id="rId31"/>
    <p:sldId id="273" r:id="rId32"/>
    <p:sldId id="274" r:id="rId33"/>
    <p:sldId id="275" r:id="rId34"/>
    <p:sldId id="276" r:id="rId35"/>
    <p:sldId id="287" r:id="rId36"/>
    <p:sldId id="288" r:id="rId37"/>
    <p:sldId id="285" r:id="rId38"/>
    <p:sldId id="286" r:id="rId39"/>
    <p:sldId id="277" r:id="rId40"/>
    <p:sldId id="278" r:id="rId41"/>
    <p:sldId id="289" r:id="rId42"/>
    <p:sldId id="290" r:id="rId43"/>
    <p:sldId id="291" r:id="rId44"/>
    <p:sldId id="293" r:id="rId45"/>
    <p:sldId id="294" r:id="rId46"/>
    <p:sldId id="295" r:id="rId47"/>
    <p:sldId id="296" r:id="rId48"/>
    <p:sldId id="279" r:id="rId4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cap="all" dirty="0" smtClean="0"/>
              <a:t>Комиссия </a:t>
            </a:r>
            <a:r>
              <a:rPr lang="ru-RU" b="1" cap="all" dirty="0"/>
              <a:t>ПО СОБЛЮДЕНИЮ ТРЕБОВАНИЙ К СЛУЖЕБНОМУ ПОВЕДЕНИЮ МУНИЦИПАЛЬНЫХ СЛУЖАЩИХ </a:t>
            </a:r>
            <a:r>
              <a:rPr lang="ru-RU" b="1" cap="all" dirty="0" smtClean="0"/>
              <a:t>И </a:t>
            </a:r>
            <a:r>
              <a:rPr lang="ru-RU" b="1" cap="all" dirty="0"/>
              <a:t>УРЕГУЛИРОВАНИЮ КОНФЛИКТА </a:t>
            </a:r>
            <a:r>
              <a:rPr lang="ru-RU" b="1" cap="all" dirty="0" smtClean="0"/>
              <a:t>ИНТЕРЕСОВ</a:t>
            </a:r>
            <a:r>
              <a:rPr lang="en-US" b="1" cap="all" dirty="0" smtClean="0"/>
              <a:t/>
            </a:r>
            <a:br>
              <a:rPr lang="en-US" b="1" cap="all" dirty="0" smtClean="0"/>
            </a:br>
            <a:endParaRPr lang="ru-RU" sz="2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0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www.gostily.ru/images/4ffad56e1d87d_norm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427" y="3489748"/>
            <a:ext cx="3976241" cy="3177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21310"/>
            <a:ext cx="7467600" cy="5552642"/>
          </a:xfrm>
        </p:spPr>
        <p:txBody>
          <a:bodyPr/>
          <a:lstStyle/>
          <a:p>
            <a:pPr marL="0" indent="0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! 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Лица, участвующие в заседании комиссии с правом совещательного голоса,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могут</a:t>
            </a:r>
            <a:r>
              <a:rPr lang="ru-RU" dirty="0" smtClean="0"/>
              <a:t> выступать на заседании комиссии, вносить предложения по рассматриваемым вопросам, задавать другим участникам заседания вопросы по существу, но </a:t>
            </a:r>
            <a:r>
              <a:rPr lang="ru-RU" b="1" dirty="0" smtClean="0"/>
              <a:t>не вправе участвовать в голосовании при принятии комиссией решения.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39393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21310"/>
            <a:ext cx="7467600" cy="529753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При возникновении прямой или косвенной личной заинтересованности члена комиссии, которая может привести к конфликту интересов при рассмотрении вопроса, включённого в повестку дня заседания комиссии, он обязан до начала заседания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заявить</a:t>
            </a:r>
            <a:r>
              <a:rPr lang="ru-RU" dirty="0" smtClean="0"/>
              <a:t> об этом. В таком случае этот член комиссии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</a:rPr>
              <a:t>не принимает участия в рассмотрении</a:t>
            </a:r>
            <a:r>
              <a:rPr lang="ru-RU" dirty="0" smtClean="0"/>
              <a:t> указанного вопроса, что отражается в протоколе заседания комиссии.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78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Заседание комиссии считается правомочным, если на нем присутствует </a:t>
            </a:r>
            <a:r>
              <a:rPr lang="ru-RU" b="1" dirty="0" smtClean="0">
                <a:solidFill>
                  <a:srgbClr val="FF0000"/>
                </a:solidFill>
              </a:rPr>
              <a:t>не менее </a:t>
            </a:r>
            <a:r>
              <a:rPr lang="ru-RU" b="1" dirty="0">
                <a:solidFill>
                  <a:srgbClr val="FF0000"/>
                </a:solidFill>
              </a:rPr>
              <a:t>двух третей </a:t>
            </a:r>
            <a:r>
              <a:rPr lang="ru-RU" dirty="0"/>
              <a:t>от общего числа членов комиссии.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Проведение </a:t>
            </a:r>
            <a:r>
              <a:rPr lang="ru-RU" dirty="0"/>
              <a:t>заседаний </a:t>
            </a:r>
            <a:r>
              <a:rPr lang="ru-RU" dirty="0" smtClean="0"/>
              <a:t>с участием </a:t>
            </a:r>
            <a:r>
              <a:rPr lang="ru-RU" dirty="0"/>
              <a:t>только членов комиссии, замещающих должности </a:t>
            </a:r>
            <a:r>
              <a:rPr lang="ru-RU" dirty="0" smtClean="0"/>
              <a:t>муниципальной службы </a:t>
            </a:r>
            <a:r>
              <a:rPr lang="ru-RU" dirty="0"/>
              <a:t>в органе местного самоуправления, </a:t>
            </a:r>
            <a:r>
              <a:rPr lang="ru-RU" b="1" dirty="0" smtClean="0">
                <a:solidFill>
                  <a:srgbClr val="FF0000"/>
                </a:solidFill>
              </a:rPr>
              <a:t>недопустимо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001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Полномочия и задачи комиссии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Основной задачей комиссии является содействие органу местного самоуправления: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1) в </a:t>
            </a:r>
            <a:r>
              <a:rPr lang="ru-RU" dirty="0"/>
              <a:t>обеспечении соблюдения муниципальными служащими ограничений и запретов, требований о предотвращении или урегулировании конфликта интересов, а также в обеспечении исполнения ими обязанностей, установленных Федеральным законом № 273-ФЗ, другими федеральными законами; </a:t>
            </a:r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) в осуществлении в органе местного самоуправления мер по предупреждению коррупции.</a:t>
            </a:r>
          </a:p>
        </p:txBody>
      </p:sp>
    </p:spTree>
    <p:extLst>
      <p:ext uri="{BB962C8B-B14F-4D97-AF65-F5344CB8AC3E}">
        <p14:creationId xmlns:p14="http://schemas.microsoft.com/office/powerpoint/2010/main" val="17876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549331" y="1033658"/>
            <a:ext cx="7915204" cy="26493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 комиссию фактически возлагаются </a:t>
            </a:r>
            <a:r>
              <a:rPr lang="ru-RU" sz="2700" b="1" dirty="0" smtClean="0"/>
              <a:t>функции</a:t>
            </a:r>
            <a:r>
              <a:rPr lang="ru-RU" dirty="0" smtClean="0"/>
              <a:t> консультативного и совещательного органа по выработке для руководителя органа местного самоуправления управленческих решений в сфере противодействия коррупции.</a:t>
            </a:r>
            <a:endParaRPr lang="ru-RU" dirty="0"/>
          </a:p>
        </p:txBody>
      </p:sp>
      <p:pic>
        <p:nvPicPr>
          <p:cNvPr id="5" name="Picture 6" descr="http://kaliningradfirst.ru/wp-content/uploads/2015/04/29690906090235902390523565656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3437" y="3464189"/>
            <a:ext cx="4734694" cy="315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043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380040"/>
            <a:ext cx="7467600" cy="609391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3500" b="1" dirty="0" smtClean="0">
                <a:solidFill>
                  <a:srgbClr val="FF0000"/>
                </a:solidFill>
              </a:rPr>
              <a:t>Важно!</a:t>
            </a:r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r>
              <a:rPr lang="ru-RU" dirty="0"/>
              <a:t>Комиссия </a:t>
            </a:r>
            <a:r>
              <a:rPr lang="ru-RU" b="1" dirty="0"/>
              <a:t>не рассматривает сообщения </a:t>
            </a:r>
            <a:r>
              <a:rPr lang="ru-RU" dirty="0"/>
              <a:t>о преступлениях и административных правонарушениях, а также анонимные обращения, не проводит проверки по фактам нарушения служебной </a:t>
            </a:r>
            <a:r>
              <a:rPr lang="ru-RU" dirty="0" smtClean="0"/>
              <a:t>дисциплины (но факт нарушения служебной дисциплины может быть рассмотрен комиссией, т.к. к её компетенции отнесено рассмотрение исполнения муниципальным служащим обязанностей, установленных ФЗ)</a:t>
            </a:r>
          </a:p>
          <a:p>
            <a:pPr marL="0" indent="0">
              <a:buNone/>
            </a:pPr>
            <a:endParaRPr lang="ru-RU" sz="1500" dirty="0"/>
          </a:p>
          <a:p>
            <a:pPr marL="0" indent="0">
              <a:buNone/>
            </a:pPr>
            <a:r>
              <a:rPr lang="ru-RU" dirty="0" smtClean="0"/>
              <a:t>Поступающие в комиссию обращения (информацию) рекомендуется регистрировать в специальном журнале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826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Основаниями для проведения заседания комиссии являются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4873752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ru-RU" dirty="0" smtClean="0"/>
              <a:t>1</a:t>
            </a:r>
            <a:r>
              <a:rPr lang="ru-RU" dirty="0"/>
              <a:t>) представление руководителем органа </a:t>
            </a:r>
            <a:r>
              <a:rPr lang="ru-RU" dirty="0" smtClean="0"/>
              <a:t>материалов </a:t>
            </a:r>
            <a:r>
              <a:rPr lang="ru-RU" dirty="0"/>
              <a:t>проверки, свидетельствующих:</a:t>
            </a:r>
          </a:p>
          <a:p>
            <a:pPr fontAlgn="base"/>
            <a:r>
              <a:rPr lang="ru-RU" dirty="0"/>
              <a:t>о </a:t>
            </a:r>
            <a:r>
              <a:rPr lang="ru-RU" b="1" dirty="0"/>
              <a:t>представлении</a:t>
            </a:r>
            <a:r>
              <a:rPr lang="ru-RU" dirty="0"/>
              <a:t> муниципальным служащим </a:t>
            </a:r>
            <a:r>
              <a:rPr lang="ru-RU" b="1" dirty="0"/>
              <a:t>недостоверных или неполных сведений о доходах</a:t>
            </a:r>
            <a:r>
              <a:rPr lang="ru-RU" dirty="0"/>
              <a:t>, имуществе и обязательствах имущественного характера;</a:t>
            </a:r>
          </a:p>
          <a:p>
            <a:pPr fontAlgn="base"/>
            <a:r>
              <a:rPr lang="ru-RU" dirty="0"/>
              <a:t>о </a:t>
            </a:r>
            <a:r>
              <a:rPr lang="ru-RU" b="1" dirty="0"/>
              <a:t>несоблюдении</a:t>
            </a:r>
            <a:r>
              <a:rPr lang="ru-RU" dirty="0"/>
              <a:t> муниципальным служащим </a:t>
            </a:r>
            <a:r>
              <a:rPr lang="ru-RU" b="1" dirty="0"/>
              <a:t>требований</a:t>
            </a:r>
            <a:r>
              <a:rPr lang="ru-RU" dirty="0"/>
              <a:t> к служебному поведению и (или) требований об урегулировании конфликта интересов;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67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49713"/>
            <a:ext cx="8003232" cy="6519647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ru-RU" sz="1700" dirty="0"/>
              <a:t>2) поступившее в Отдел кадровой и муниципальной службы:</a:t>
            </a:r>
          </a:p>
          <a:p>
            <a:pPr fontAlgn="base"/>
            <a:r>
              <a:rPr lang="ru-RU" sz="1700" dirty="0"/>
              <a:t>обращение гражданина, замещавшего должность муниципальной службы</a:t>
            </a:r>
            <a:r>
              <a:rPr lang="ru-RU" sz="1700"/>
              <a:t>, </a:t>
            </a:r>
            <a:r>
              <a:rPr lang="ru-RU" sz="1700" smtClean="0"/>
              <a:t> </a:t>
            </a:r>
            <a:r>
              <a:rPr lang="ru-RU" sz="1700" b="1" dirty="0"/>
              <a:t>о даче согласия на замещение должности</a:t>
            </a:r>
            <a:r>
              <a:rPr lang="ru-RU" sz="1700" dirty="0"/>
              <a:t> в коммерческой или некоммерческой организации либо на выполнение работы на условиях гражданско-правового договора в коммерческой или некоммерческой организации, если отдельные функции по управлению этой организацией входили в его должностные обязанности, до истечения двух лет со дня увольнения с муниципальной службы;</a:t>
            </a:r>
          </a:p>
          <a:p>
            <a:pPr fontAlgn="base"/>
            <a:r>
              <a:rPr lang="ru-RU" sz="1700" dirty="0"/>
              <a:t>заявление муниципального служащего о </a:t>
            </a:r>
            <a:r>
              <a:rPr lang="ru-RU" sz="1700" b="1" dirty="0"/>
              <a:t>невозможности</a:t>
            </a:r>
            <a:r>
              <a:rPr lang="ru-RU" sz="1700" dirty="0"/>
              <a:t> по объективным причинам </a:t>
            </a:r>
            <a:r>
              <a:rPr lang="ru-RU" sz="1700" b="1" dirty="0"/>
              <a:t>представить сведения о доходах</a:t>
            </a:r>
            <a:r>
              <a:rPr lang="ru-RU" sz="1700" dirty="0"/>
              <a:t>, имуществе и обязательствах имущественного характера </a:t>
            </a:r>
            <a:r>
              <a:rPr lang="ru-RU" sz="1700" b="1" dirty="0"/>
              <a:t>своих супруги (супруга) и несовершеннолетних детей</a:t>
            </a:r>
            <a:r>
              <a:rPr lang="ru-RU" sz="1700" dirty="0" smtClean="0"/>
              <a:t>;</a:t>
            </a:r>
          </a:p>
          <a:p>
            <a:pPr fontAlgn="base"/>
            <a:r>
              <a:rPr lang="ru-RU" sz="1700" dirty="0" smtClean="0"/>
              <a:t>заявление муниципального служащего </a:t>
            </a:r>
            <a:r>
              <a:rPr lang="ru-RU" sz="1700" b="1" dirty="0" smtClean="0"/>
              <a:t>о невозможности выполнить требования</a:t>
            </a:r>
            <a:r>
              <a:rPr lang="ru-RU" sz="1700" dirty="0" smtClean="0"/>
              <a:t> ФЗ от 07.05.2013г. </a:t>
            </a:r>
            <a:r>
              <a:rPr lang="en-US" sz="1700" dirty="0" smtClean="0"/>
              <a:t>N</a:t>
            </a:r>
            <a:r>
              <a:rPr lang="ru-RU" sz="1700" dirty="0" smtClean="0"/>
              <a:t> 79-ФЗ "О запрете отдельным категориям лиц открывать и иметь счета (вклады), хранить денежные средства и ценности в иностранных банках, расположенных за пределами территории РФ, владеть и (или) пользоваться иностранными финансовыми инструментами" </a:t>
            </a:r>
            <a:r>
              <a:rPr lang="ru-RU" sz="1700" b="1" dirty="0" smtClean="0"/>
              <a:t>в связи с</a:t>
            </a:r>
            <a:r>
              <a:rPr lang="ru-RU" sz="1700" dirty="0" smtClean="0"/>
              <a:t> арестом, запретом распоряжения, наложенными компетентными органами иностранного государства, на территории которого находятся счета (вклады), </a:t>
            </a:r>
            <a:r>
              <a:rPr lang="ru-RU" sz="1700" u="sng" dirty="0" smtClean="0"/>
              <a:t>или иными обстоятельствами, не зависящими от его воли или воли его супруги (супруга) и несовершеннолетних детей</a:t>
            </a:r>
            <a:endParaRPr lang="ru-RU" sz="1700" u="sng" dirty="0"/>
          </a:p>
        </p:txBody>
      </p:sp>
    </p:spTree>
    <p:extLst>
      <p:ext uri="{BB962C8B-B14F-4D97-AF65-F5344CB8AC3E}">
        <p14:creationId xmlns:p14="http://schemas.microsoft.com/office/powerpoint/2010/main" val="125954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Основания для проведения заседания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/>
              <a:t>Уведомление муниципального служащего о возникновении личной заинтересованности при исполнении должностных обязанностей, которая приводит или может привести к конфликту интересов</a:t>
            </a:r>
            <a:r>
              <a:rPr lang="en-US" sz="1600" dirty="0" smtClean="0"/>
              <a:t>  (</a:t>
            </a:r>
            <a:r>
              <a:rPr lang="ru-RU" sz="1600" dirty="0" smtClean="0"/>
              <a:t> абзац введен Указом Президента РФ от 22.12.2015 </a:t>
            </a:r>
            <a:r>
              <a:rPr lang="en-US" sz="1600" dirty="0" smtClean="0"/>
              <a:t>N</a:t>
            </a:r>
            <a:r>
              <a:rPr lang="ru-RU" sz="1600" dirty="0" smtClean="0"/>
              <a:t>650)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Комиссия не рассматривает сообщения о преступлениях и административных правонарушениях, а также анонимные обращения. Не проводит проверки по фактам нарушения служебной дисциплины.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84262"/>
            <a:ext cx="8003232" cy="6485099"/>
          </a:xfrm>
        </p:spPr>
        <p:txBody>
          <a:bodyPr>
            <a:normAutofit fontScale="70000" lnSpcReduction="20000"/>
          </a:bodyPr>
          <a:lstStyle/>
          <a:p>
            <a:pPr marL="0" indent="0" fontAlgn="base">
              <a:buNone/>
            </a:pPr>
            <a:r>
              <a:rPr lang="ru-RU" dirty="0" smtClean="0"/>
              <a:t>3</a:t>
            </a:r>
            <a:r>
              <a:rPr lang="ru-RU" dirty="0"/>
              <a:t>) представление руководителя органа или любого члена комиссии, касающееся </a:t>
            </a:r>
            <a:r>
              <a:rPr lang="ru-RU" b="1" dirty="0"/>
              <a:t>обеспечения соблюдения</a:t>
            </a:r>
            <a:r>
              <a:rPr lang="ru-RU" dirty="0"/>
              <a:t> муниципальным служащим </a:t>
            </a:r>
            <a:r>
              <a:rPr lang="ru-RU" b="1" dirty="0"/>
              <a:t>требований</a:t>
            </a:r>
            <a:r>
              <a:rPr lang="ru-RU" dirty="0"/>
              <a:t> к служебному поведению и (или) требований к урегулированию конфликта интересов либо осуществлению мер по предупреждению </a:t>
            </a:r>
            <a:r>
              <a:rPr lang="ru-RU" dirty="0" smtClean="0"/>
              <a:t>коррупции;</a:t>
            </a:r>
          </a:p>
          <a:p>
            <a:pPr marL="0" indent="0" fontAlgn="base">
              <a:buNone/>
            </a:pPr>
            <a:r>
              <a:rPr lang="ru-RU" dirty="0" smtClean="0"/>
              <a:t>4) представление лицом, принявшим решение об осуществлении контроля за расходами (руководитель органа МСУ) материалов проверки, свидетельствующих о </a:t>
            </a:r>
            <a:r>
              <a:rPr lang="ru-RU" b="1" dirty="0" smtClean="0"/>
              <a:t>представлении</a:t>
            </a:r>
            <a:r>
              <a:rPr lang="ru-RU" dirty="0" smtClean="0"/>
              <a:t> муниципальным служащим </a:t>
            </a:r>
            <a:r>
              <a:rPr lang="ru-RU" b="1" dirty="0" smtClean="0"/>
              <a:t>недостоверных или неполных сведений о расходах по каждой сделке и об источниках получения средств, за счет которых совершена сделка</a:t>
            </a:r>
            <a:r>
              <a:rPr lang="ru-RU" dirty="0" smtClean="0"/>
              <a:t>;</a:t>
            </a:r>
          </a:p>
          <a:p>
            <a:pPr marL="0" indent="0" fontAlgn="base">
              <a:buNone/>
            </a:pPr>
            <a:r>
              <a:rPr lang="ru-RU" dirty="0" smtClean="0"/>
              <a:t>5) уведомление коммерческой или некоммерческой организации (в соответствии с ч. 4, ст. 12 ФЗ от 25.12.2008г. </a:t>
            </a:r>
            <a:r>
              <a:rPr lang="en-US" dirty="0" smtClean="0"/>
              <a:t>N</a:t>
            </a:r>
            <a:r>
              <a:rPr lang="ru-RU" dirty="0" smtClean="0"/>
              <a:t> 273-ФЗ "О противодействии коррупции" и ст. 64.1 ТК РФ) </a:t>
            </a:r>
            <a:r>
              <a:rPr lang="ru-RU" b="1" dirty="0" smtClean="0"/>
              <a:t>о заключении с гражданином</a:t>
            </a:r>
            <a:r>
              <a:rPr lang="ru-RU" dirty="0" smtClean="0"/>
              <a:t>, замещавшим </a:t>
            </a:r>
            <a:r>
              <a:rPr lang="ru-RU" dirty="0"/>
              <a:t>должность муниципальной </a:t>
            </a:r>
            <a:r>
              <a:rPr lang="ru-RU" dirty="0" smtClean="0"/>
              <a:t>службы, </a:t>
            </a:r>
            <a:r>
              <a:rPr lang="ru-RU" b="1" dirty="0" smtClean="0"/>
              <a:t>трудового или</a:t>
            </a:r>
            <a:r>
              <a:rPr lang="ru-RU" dirty="0" smtClean="0"/>
              <a:t> </a:t>
            </a:r>
            <a:r>
              <a:rPr lang="ru-RU" b="1" dirty="0"/>
              <a:t>гражданско-правового </a:t>
            </a:r>
            <a:r>
              <a:rPr lang="ru-RU" b="1" dirty="0" smtClean="0"/>
              <a:t>договора</a:t>
            </a:r>
            <a:r>
              <a:rPr lang="ru-RU" dirty="0" smtClean="0"/>
              <a:t>, </a:t>
            </a:r>
            <a:r>
              <a:rPr lang="ru-RU" dirty="0"/>
              <a:t>если отдельные функции по управлению этой организацией входили в его должностные обязанности</a:t>
            </a:r>
            <a:r>
              <a:rPr lang="ru-RU" dirty="0" smtClean="0"/>
              <a:t>, во время замещения должности в муниципальном органе, </a:t>
            </a:r>
            <a:r>
              <a:rPr lang="ru-RU" b="1" dirty="0" smtClean="0"/>
              <a:t>при условии что, ранее комиссией </a:t>
            </a:r>
            <a:r>
              <a:rPr lang="ru-RU" dirty="0" smtClean="0"/>
              <a:t>гражданину </a:t>
            </a:r>
            <a:r>
              <a:rPr lang="ru-RU" b="1" dirty="0" smtClean="0"/>
              <a:t>было отказано</a:t>
            </a:r>
            <a:r>
              <a:rPr lang="ru-RU" dirty="0" smtClean="0"/>
              <a:t> во вступлении с организацией в трудовые или гражданско-правовые отношения с данной организацией </a:t>
            </a:r>
            <a:r>
              <a:rPr lang="ru-RU" b="1" dirty="0" smtClean="0"/>
              <a:t>или что вопрос о даче согласия комиссией не рассматривался.						</a:t>
            </a:r>
            <a:r>
              <a:rPr lang="ru-RU" dirty="0" smtClean="0">
                <a:solidFill>
                  <a:srgbClr val="FF0000"/>
                </a:solidFill>
              </a:rPr>
              <a:t>Комиссия не рассматривает сообщения о преступлениях и административных правонарушениях, а также анонимные обращения. Не проводит проверки по фактам нарушения служебной дисциплины.</a:t>
            </a:r>
          </a:p>
          <a:p>
            <a:pPr marL="0" indent="0" fontAlgn="base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83884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7294"/>
            <a:ext cx="7467600" cy="588459"/>
          </a:xfrm>
        </p:spPr>
        <p:txBody>
          <a:bodyPr/>
          <a:lstStyle/>
          <a:p>
            <a:r>
              <a:rPr lang="ru-RU" dirty="0" smtClean="0"/>
              <a:t>Нормативно-правовая база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67375"/>
            <a:ext cx="8075240" cy="5506577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Федеральны</a:t>
            </a:r>
            <a:r>
              <a:rPr lang="ru-RU" dirty="0"/>
              <a:t>й</a:t>
            </a:r>
            <a:r>
              <a:rPr lang="ru-RU" dirty="0" smtClean="0"/>
              <a:t> закон </a:t>
            </a:r>
            <a:r>
              <a:rPr lang="ru-RU" dirty="0"/>
              <a:t>от 25 декабря 2008 г. N 273-ФЗ "О противодействии коррупции</a:t>
            </a:r>
            <a:r>
              <a:rPr lang="ru-RU" dirty="0" smtClean="0"/>
              <a:t>"</a:t>
            </a:r>
          </a:p>
          <a:p>
            <a:r>
              <a:rPr lang="ru-RU" dirty="0" smtClean="0"/>
              <a:t>Федеральный закон от 02 марта 2007 г. </a:t>
            </a:r>
            <a:r>
              <a:rPr lang="en-US" dirty="0" smtClean="0"/>
              <a:t>N </a:t>
            </a:r>
            <a:r>
              <a:rPr lang="ru-RU" dirty="0" smtClean="0"/>
              <a:t>25-ФЗ "О муниципальной службе в Российской Федерации"</a:t>
            </a:r>
            <a:r>
              <a:rPr lang="ru-RU" dirty="0"/>
              <a:t> </a:t>
            </a:r>
            <a:endParaRPr lang="ru-RU" dirty="0" smtClean="0"/>
          </a:p>
          <a:p>
            <a:r>
              <a:rPr lang="ru-RU" dirty="0" smtClean="0"/>
              <a:t>Указ Президента Российской Федерации от 1 июля 2010 г. N 821 «О комиссиях по соблюдению требований к служебному поведению федеральных государственных служащих и урегулированию конфликта интересов»</a:t>
            </a:r>
          </a:p>
          <a:p>
            <a:r>
              <a:rPr lang="ru-RU" dirty="0" smtClean="0"/>
              <a:t>Закон </a:t>
            </a:r>
            <a:r>
              <a:rPr lang="ru-RU" dirty="0"/>
              <a:t>Свердловской области от 29 октября 2007 года № </a:t>
            </a:r>
            <a:r>
              <a:rPr lang="ru-RU" dirty="0" smtClean="0"/>
              <a:t>136-ОЗ «</a:t>
            </a:r>
            <a:r>
              <a:rPr lang="ru-RU" dirty="0"/>
              <a:t>Об особенностях муниципальной службы на </a:t>
            </a:r>
            <a:r>
              <a:rPr lang="ru-RU" dirty="0" smtClean="0"/>
              <a:t>территории Свердловской области»</a:t>
            </a:r>
          </a:p>
          <a:p>
            <a:r>
              <a:rPr lang="ru-RU" dirty="0" smtClean="0"/>
              <a:t>Методические рекомендации по </a:t>
            </a:r>
            <a:r>
              <a:rPr lang="ru-RU" dirty="0"/>
              <a:t>формированию состава и </a:t>
            </a:r>
            <a:r>
              <a:rPr lang="ru-RU" dirty="0" smtClean="0"/>
              <a:t>деятельности комиссий </a:t>
            </a:r>
            <a:r>
              <a:rPr lang="ru-RU" dirty="0"/>
              <a:t>по соблюдению требований к служебному </a:t>
            </a:r>
            <a:r>
              <a:rPr lang="ru-RU" dirty="0" smtClean="0"/>
              <a:t>поведению муниципальных служащих муниципальных образований Свердловской области и </a:t>
            </a:r>
            <a:r>
              <a:rPr lang="ru-RU" dirty="0"/>
              <a:t>урегулированию конфликта </a:t>
            </a:r>
            <a:r>
              <a:rPr lang="ru-RU" dirty="0" smtClean="0"/>
              <a:t>интересов (2013 год)</a:t>
            </a:r>
          </a:p>
          <a:p>
            <a:r>
              <a:rPr lang="ru-RU" dirty="0" smtClean="0"/>
              <a:t>Распоряжение главы Екатеринбурга об утверждении Положения о комиссии по соблюдению требований к служебному поведению муниципальных служащих Администрации города Екатеринбурга и урегулированию конфликта интересов от </a:t>
            </a:r>
            <a:r>
              <a:rPr lang="en-US" dirty="0" smtClean="0"/>
              <a:t>1</a:t>
            </a:r>
            <a:r>
              <a:rPr lang="ru-RU" dirty="0" smtClean="0"/>
              <a:t>3 августа </a:t>
            </a:r>
            <a:r>
              <a:rPr lang="en-US" dirty="0" smtClean="0"/>
              <a:t>2010 </a:t>
            </a:r>
            <a:r>
              <a:rPr lang="en-US" dirty="0"/>
              <a:t>N 165-</a:t>
            </a:r>
            <a:r>
              <a:rPr lang="ru-RU" dirty="0" smtClean="0"/>
              <a:t>Р (с изменениями на 16 января 2015 г.)</a:t>
            </a:r>
          </a:p>
        </p:txBody>
      </p:sp>
    </p:spTree>
    <p:extLst>
      <p:ext uri="{BB962C8B-B14F-4D97-AF65-F5344CB8AC3E}">
        <p14:creationId xmlns:p14="http://schemas.microsoft.com/office/powerpoint/2010/main" val="2653377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Мотивированное 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marL="457200" indent="-457200" algn="just">
              <a:spcAft>
                <a:spcPct val="30000"/>
              </a:spcAft>
              <a:buFontTx/>
              <a:buAutoNum type="arabicPeriod"/>
            </a:pPr>
            <a:r>
              <a:rPr lang="ru-RU" b="1" dirty="0" smtClean="0">
                <a:solidFill>
                  <a:srgbClr val="FF6600"/>
                </a:solidFill>
              </a:rPr>
              <a:t>В подразделении кадровой службы органа  местного самоуправления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обращения гражданина, замещавшего в органе местного самоуправления должность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муниц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службы, включенной в перечень должностей о даче согласия на замещение должности в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коммерч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или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некоммерч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организации, либо на выполнение работы на условиях гражданско-правового договора если отд.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функц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 по 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управл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этой организации входили в его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должн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обязан. до истечении двух лет со дня увольнения с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муниц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службы при условии, что указанному гражданину комиссией ранее было отказано или что вопрос о даче согласия не рассматривался </a:t>
            </a:r>
            <a:r>
              <a:rPr lang="ru-RU" b="1" dirty="0" smtClean="0">
                <a:solidFill>
                  <a:srgbClr val="FF6600"/>
                </a:solidFill>
              </a:rPr>
              <a:t>подготавливается мотивированное заключение по существу обращения с учетом требований  ст. 12 №273-ФЗ «О противодействии коррупции».  </a:t>
            </a:r>
          </a:p>
          <a:p>
            <a:pPr marL="457200" indent="-457200" algn="just">
              <a:spcAft>
                <a:spcPct val="30000"/>
              </a:spcAft>
            </a:pPr>
            <a:r>
              <a:rPr lang="ru-RU" b="1" dirty="0" smtClean="0">
                <a:solidFill>
                  <a:srgbClr val="FFFF99"/>
                </a:solidFill>
              </a:rPr>
              <a:t>     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Обращение  может быть подано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муниц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.. служащим, планирующим свое увольнение с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муниц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службы, и подлежит рассмотрению комиссией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Мотивированное заключение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457200" indent="-457200" algn="just">
              <a:spcAft>
                <a:spcPct val="30000"/>
              </a:spcAft>
            </a:pPr>
            <a:r>
              <a:rPr lang="ru-RU" b="1" dirty="0" smtClean="0">
                <a:solidFill>
                  <a:srgbClr val="FF6600"/>
                </a:solidFill>
              </a:rPr>
              <a:t>Подразделение кадровой службы  органа местного самоуправления  по результатам рассмотрения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уведомления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коммерч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или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некоммерч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организации о заключении с гражданином,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замещ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должность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муниц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. службы в  органе местного самоуправления, трудового или гражданско-прав. договора на выполнение работ (оказание услуг), если отд. функции  управления данной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организацей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входили в его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должн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(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служ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) обязанности, исполняемые во время замещения должности в органе местного самоуправления, при условии, что указанному гражданину  комиссией ранее было отказано во вступлении в трудовые и гражданско-правовые отношения </a:t>
            </a:r>
            <a:r>
              <a:rPr lang="ru-RU" b="1" dirty="0" smtClean="0">
                <a:solidFill>
                  <a:srgbClr val="FF6600"/>
                </a:solidFill>
              </a:rPr>
              <a:t>осуществляет подготовку  мотивированного  заключения о соблюдении гражданином, замещавшим должность </a:t>
            </a:r>
            <a:r>
              <a:rPr lang="ru-RU" b="1" dirty="0" err="1" smtClean="0">
                <a:solidFill>
                  <a:srgbClr val="FF6600"/>
                </a:solidFill>
              </a:rPr>
              <a:t>муниц</a:t>
            </a:r>
            <a:r>
              <a:rPr lang="ru-RU" b="1" dirty="0" smtClean="0">
                <a:solidFill>
                  <a:srgbClr val="FF6600"/>
                </a:solidFill>
              </a:rPr>
              <a:t> . службы в  органе местного самоуправления требований ст.12  273-ФЗ «О противодействии коррупции»</a:t>
            </a:r>
            <a:endParaRPr lang="ru-RU" b="1" dirty="0">
              <a:solidFill>
                <a:srgbClr val="FF66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Мотивированное заключение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 algn="just">
              <a:spcAft>
                <a:spcPct val="30000"/>
              </a:spcAft>
            </a:pPr>
            <a:r>
              <a:rPr lang="ru-RU" b="1" dirty="0" smtClean="0">
                <a:solidFill>
                  <a:srgbClr val="FF6600"/>
                </a:solidFill>
              </a:rPr>
              <a:t> </a:t>
            </a:r>
            <a:r>
              <a:rPr lang="ru-RU" sz="2800" b="1" dirty="0" smtClean="0">
                <a:solidFill>
                  <a:srgbClr val="00FFFF"/>
                </a:solidFill>
              </a:rPr>
              <a:t>При подготовки мотивированного заключения </a:t>
            </a:r>
            <a:r>
              <a:rPr lang="ru-RU" b="1" dirty="0" smtClean="0">
                <a:solidFill>
                  <a:srgbClr val="FF6600"/>
                </a:solidFill>
              </a:rPr>
              <a:t>должностные лица кадрового подразделения  органа местного самоуправления  имеют право:</a:t>
            </a:r>
          </a:p>
          <a:p>
            <a:pPr marL="457200" indent="-457200" algn="just">
              <a:spcAft>
                <a:spcPct val="3000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Проводить собеседование с муниципальным  служащим</a:t>
            </a:r>
          </a:p>
          <a:p>
            <a:pPr marL="457200" indent="-457200" algn="just">
              <a:spcAft>
                <a:spcPct val="30000"/>
              </a:spcAft>
              <a:buFont typeface="Wingdings" pitchFamily="2" charset="2"/>
              <a:buChar char="ü"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Получать письменные пояснения от муниципального  служащего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Мотивированное заключение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457200" indent="-457200" algn="just">
              <a:spcAft>
                <a:spcPct val="30000"/>
              </a:spcAft>
            </a:pPr>
            <a:r>
              <a:rPr lang="ru-RU" b="1" dirty="0" smtClean="0">
                <a:solidFill>
                  <a:srgbClr val="FF6600"/>
                </a:solidFill>
              </a:rPr>
              <a:t> </a:t>
            </a:r>
            <a:r>
              <a:rPr lang="ru-RU" b="1" dirty="0" err="1" smtClean="0">
                <a:solidFill>
                  <a:srgbClr val="FF6600"/>
                </a:solidFill>
              </a:rPr>
              <a:t>Руководител</a:t>
            </a:r>
            <a:r>
              <a:rPr lang="ru-RU" b="1" dirty="0" smtClean="0">
                <a:solidFill>
                  <a:srgbClr val="FF6600"/>
                </a:solidFill>
              </a:rPr>
              <a:t> органа </a:t>
            </a:r>
            <a:r>
              <a:rPr lang="ru-RU" b="1" dirty="0" err="1" smtClean="0">
                <a:solidFill>
                  <a:srgbClr val="FF6600"/>
                </a:solidFill>
              </a:rPr>
              <a:t>мнстного</a:t>
            </a:r>
            <a:r>
              <a:rPr lang="ru-RU" b="1" dirty="0" smtClean="0">
                <a:solidFill>
                  <a:srgbClr val="FF6600"/>
                </a:solidFill>
              </a:rPr>
              <a:t> самоуправления или его заместитель 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может направлять в установленном  порядке запросы в </a:t>
            </a:r>
            <a:r>
              <a:rPr lang="ru-RU" b="1" dirty="0" err="1" smtClean="0">
                <a:solidFill>
                  <a:schemeClr val="accent2">
                    <a:lumMod val="50000"/>
                  </a:schemeClr>
                </a:solidFill>
              </a:rPr>
              <a:t>гос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. органы,  органы местного самоуправления и заинтересованные организации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Мотивированное заключение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marL="457200" indent="-457200" algn="just">
              <a:spcAft>
                <a:spcPct val="30000"/>
              </a:spcAft>
            </a:pPr>
            <a:r>
              <a:rPr lang="ru-RU" b="1" dirty="0" smtClean="0">
                <a:solidFill>
                  <a:srgbClr val="FF6600"/>
                </a:solidFill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Обращение и уведомление, а также заключение и другие материалы в течение </a:t>
            </a:r>
            <a:r>
              <a:rPr lang="ru-RU" b="1" dirty="0" smtClean="0">
                <a:solidFill>
                  <a:srgbClr val="00B0F0"/>
                </a:solidFill>
              </a:rPr>
              <a:t>семи рабочих дней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со дня поступления обращения или уведомления представляются председателю комиссии.</a:t>
            </a:r>
            <a:r>
              <a:rPr lang="ru-RU" b="1" dirty="0" smtClean="0">
                <a:solidFill>
                  <a:srgbClr val="FFFF99"/>
                </a:solidFill>
              </a:rPr>
              <a:t> </a:t>
            </a:r>
          </a:p>
          <a:p>
            <a:pPr marL="457200" indent="-457200" algn="just">
              <a:spcAft>
                <a:spcPct val="30000"/>
              </a:spcAft>
            </a:pPr>
            <a:r>
              <a:rPr lang="ru-RU" b="1" dirty="0" smtClean="0"/>
              <a:t>       В случае направления запросов обращение или уведомление, а также заключение и другие материалы  представляются председателю комиссии </a:t>
            </a:r>
            <a:r>
              <a:rPr lang="ru-RU" b="1" dirty="0" smtClean="0">
                <a:solidFill>
                  <a:srgbClr val="00B0F0"/>
                </a:solidFill>
              </a:rPr>
              <a:t>в течение 45 дней </a:t>
            </a:r>
            <a:r>
              <a:rPr lang="ru-RU" b="1" dirty="0" smtClean="0"/>
              <a:t>со дня поступления обращения или уведомления. Указанный срок может быть продлен, </a:t>
            </a:r>
            <a:r>
              <a:rPr lang="ru-RU" b="1" dirty="0" smtClean="0">
                <a:solidFill>
                  <a:srgbClr val="00B0F0"/>
                </a:solidFill>
              </a:rPr>
              <a:t>но не более чем на 30 дней</a:t>
            </a:r>
            <a:endParaRPr lang="ru-RU" dirty="0">
              <a:solidFill>
                <a:srgbClr val="00B0F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Мотивированное заключение должно </a:t>
            </a:r>
            <a:r>
              <a:rPr lang="ru-RU" dirty="0" err="1" smtClean="0"/>
              <a:t>седержать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а) информацию, изложенную в обращениях или уведомлениях;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б) информацию, полученную от государственных органов, органов местного самоуправления и заинтересованных организаций на основании запросов;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в) мотивированный вывод по результатам предварительного рассмотрения обращений и уведомлений.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>
                <a:solidFill>
                  <a:srgbClr val="FF0000"/>
                </a:solidFill>
              </a:rPr>
              <a:t>(введен в действие Указом Президента РФ от 19.09.2017 № 431)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Подготовка и проведение заседания комиссии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В </a:t>
            </a:r>
            <a:r>
              <a:rPr lang="ru-RU" dirty="0"/>
              <a:t>муниципальном правовом акте необходимо регламентировать порядок представления руководителем органа местного самоуправления материалов проверки в комиссию, включающий: </a:t>
            </a:r>
            <a:endParaRPr lang="ru-RU" dirty="0" smtClean="0"/>
          </a:p>
          <a:p>
            <a:r>
              <a:rPr lang="ru-RU" dirty="0" smtClean="0"/>
              <a:t>материалы </a:t>
            </a:r>
            <a:r>
              <a:rPr lang="ru-RU" dirty="0"/>
              <a:t>проверки (информация, послужившая основанием для осуществления </a:t>
            </a:r>
            <a:r>
              <a:rPr lang="ru-RU" dirty="0" smtClean="0"/>
              <a:t>проверки: решения, копии, пояснения, доклады)</a:t>
            </a:r>
          </a:p>
          <a:p>
            <a:r>
              <a:rPr lang="ru-RU" dirty="0" smtClean="0"/>
              <a:t>порядок </a:t>
            </a:r>
            <a:r>
              <a:rPr lang="ru-RU" dirty="0"/>
              <a:t>ознакомления муниципального служащего, в отношении которого комиссией рассматривается вопрос, а также членов комиссии с поступившей информацией; </a:t>
            </a:r>
          </a:p>
          <a:p>
            <a:r>
              <a:rPr lang="ru-RU" dirty="0" smtClean="0"/>
              <a:t>порядок </a:t>
            </a:r>
            <a:r>
              <a:rPr lang="ru-RU" dirty="0"/>
              <a:t>рассмотрения председателем комиссии ходатайств о приглашении на заседание комиссии иных лиц, о рассмотрении в ходе заседания комиссии дополнительных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331806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8810"/>
            <a:ext cx="7467600" cy="588459"/>
          </a:xfrm>
        </p:spPr>
        <p:txBody>
          <a:bodyPr/>
          <a:lstStyle/>
          <a:p>
            <a:r>
              <a:rPr lang="ru-RU" dirty="0" smtClean="0"/>
              <a:t>Председатель комиссии: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807269"/>
            <a:ext cx="7467600" cy="5666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dirty="0" smtClean="0"/>
              <a:t>а</a:t>
            </a:r>
            <a:r>
              <a:rPr lang="ru-RU" sz="2000" dirty="0"/>
              <a:t>) в </a:t>
            </a:r>
            <a:r>
              <a:rPr lang="ru-RU" sz="2000" b="1" dirty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10-дневный </a:t>
            </a:r>
            <a:r>
              <a:rPr lang="ru-RU" sz="2000" b="1" dirty="0">
                <a:solidFill>
                  <a:srgbClr val="FF0000"/>
                </a:solidFill>
              </a:rPr>
              <a:t>срок </a:t>
            </a:r>
            <a:r>
              <a:rPr lang="ru-RU" sz="2000" dirty="0"/>
              <a:t>назначает дату заседания комиссии. При этом дата заседания комиссии не может быть назначена позднее </a:t>
            </a:r>
            <a:r>
              <a:rPr lang="ru-RU" sz="2000" b="1" dirty="0" smtClean="0">
                <a:solidFill>
                  <a:srgbClr val="FF0000"/>
                </a:solidFill>
              </a:rPr>
              <a:t>20 </a:t>
            </a:r>
            <a:r>
              <a:rPr lang="ru-RU" sz="2000" b="1" dirty="0">
                <a:solidFill>
                  <a:srgbClr val="FF0000"/>
                </a:solidFill>
              </a:rPr>
              <a:t>дней</a:t>
            </a:r>
            <a:r>
              <a:rPr lang="ru-RU" sz="2000" dirty="0">
                <a:solidFill>
                  <a:srgbClr val="FF0000"/>
                </a:solidFill>
              </a:rPr>
              <a:t> </a:t>
            </a:r>
            <a:r>
              <a:rPr lang="ru-RU" sz="2000" dirty="0"/>
              <a:t>со дня поступления указанной информации;</a:t>
            </a:r>
          </a:p>
          <a:p>
            <a:pPr marL="0" indent="0">
              <a:buNone/>
            </a:pPr>
            <a:r>
              <a:rPr lang="ru-RU" sz="2000" dirty="0"/>
              <a:t>б) организует </a:t>
            </a:r>
            <a:r>
              <a:rPr lang="ru-RU" sz="2000" b="1" dirty="0"/>
              <a:t>ознакомление</a:t>
            </a:r>
            <a:r>
              <a:rPr lang="ru-RU" sz="2000" dirty="0"/>
              <a:t> </a:t>
            </a:r>
            <a:r>
              <a:rPr lang="ru-RU" sz="2000" dirty="0" smtClean="0"/>
              <a:t>муниципального </a:t>
            </a:r>
            <a:r>
              <a:rPr lang="ru-RU" sz="2000" dirty="0"/>
              <a:t>служащего, в отношении которого комиссией </a:t>
            </a:r>
            <a:r>
              <a:rPr lang="ru-RU" sz="2000" dirty="0" smtClean="0"/>
              <a:t>рассматривается вопрос, </a:t>
            </a:r>
            <a:r>
              <a:rPr lang="ru-RU" sz="2000" dirty="0"/>
              <a:t>его представителя, членов комиссии и других лиц, участвующих в заседании комиссии, с информацией, поступившей в </a:t>
            </a:r>
            <a:r>
              <a:rPr lang="ru-RU" sz="2000" dirty="0" smtClean="0"/>
              <a:t>орган местного самоуправления и </a:t>
            </a:r>
            <a:r>
              <a:rPr lang="ru-RU" sz="2000" dirty="0"/>
              <a:t>с результатами ее проверки;</a:t>
            </a:r>
          </a:p>
          <a:p>
            <a:pPr marL="0" indent="0">
              <a:buNone/>
            </a:pPr>
            <a:r>
              <a:rPr lang="ru-RU" sz="2000" dirty="0"/>
              <a:t>в) рассматривает </a:t>
            </a:r>
            <a:r>
              <a:rPr lang="ru-RU" sz="2000" b="1" dirty="0"/>
              <a:t>ходатайства о приглашении</a:t>
            </a:r>
            <a:r>
              <a:rPr lang="ru-RU" sz="2000" dirty="0"/>
              <a:t> на заседание комиссии </a:t>
            </a:r>
            <a:r>
              <a:rPr lang="ru-RU" sz="2000" dirty="0" smtClean="0"/>
              <a:t>других её членов;</a:t>
            </a:r>
          </a:p>
          <a:p>
            <a:pPr marL="0" indent="0">
              <a:buNone/>
            </a:pPr>
            <a:r>
              <a:rPr lang="ru-RU" sz="2000" dirty="0" smtClean="0"/>
              <a:t>г) определяет для участия </a:t>
            </a:r>
            <a:r>
              <a:rPr lang="ru-RU" sz="2000" dirty="0"/>
              <a:t>в </a:t>
            </a:r>
            <a:r>
              <a:rPr lang="ru-RU" sz="2000" dirty="0" smtClean="0"/>
              <a:t>заседании комиссии </a:t>
            </a:r>
            <a:r>
              <a:rPr lang="ru-RU" sz="2000" b="1" dirty="0" smtClean="0"/>
              <a:t>с правом совещательного голоса</a:t>
            </a:r>
            <a:r>
              <a:rPr lang="ru-RU" sz="2000" dirty="0" smtClean="0"/>
              <a:t> муниципальных служащих, замещающих </a:t>
            </a:r>
            <a:r>
              <a:rPr lang="ru-RU" sz="2000" dirty="0"/>
              <a:t>в органе местного самоуправления должности, аналогичные должности муниципального служащего, в отношении которого рассматривается </a:t>
            </a:r>
            <a:r>
              <a:rPr lang="ru-RU" sz="2000" dirty="0" smtClean="0"/>
              <a:t>вопрос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7744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Заседание комиссии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Заседание комиссии по рассмотрению заявлений, указанных в абзацах третьем и четвертом подпункта 16 «Положения», как правило, проводится </a:t>
            </a:r>
            <a:r>
              <a:rPr lang="ru-RU" sz="2000" dirty="0" smtClean="0">
                <a:solidFill>
                  <a:srgbClr val="00B0F0"/>
                </a:solidFill>
              </a:rPr>
              <a:t>не позднее одного месяца </a:t>
            </a:r>
            <a:r>
              <a:rPr lang="ru-RU" sz="2000" dirty="0" smtClean="0"/>
              <a:t>со дня истечения срока, установленного для представления сведений о доходах, об имуществе и обязательствах имущественного характера</a:t>
            </a:r>
            <a:endParaRPr lang="ru-RU" sz="20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89834"/>
            <a:ext cx="7467600" cy="518411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Заседание комиссии проводится </a:t>
            </a:r>
            <a:r>
              <a:rPr lang="ru-RU" b="1" dirty="0"/>
              <a:t>в присутствии </a:t>
            </a:r>
            <a:r>
              <a:rPr lang="ru-RU" b="1" dirty="0" smtClean="0"/>
              <a:t>служащего</a:t>
            </a:r>
            <a:r>
              <a:rPr lang="ru-RU" dirty="0" smtClean="0"/>
              <a:t>, в отношении которого рассматривается вопрос.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Секретарь </a:t>
            </a:r>
            <a:r>
              <a:rPr lang="ru-RU" dirty="0">
                <a:solidFill>
                  <a:srgbClr val="C00000"/>
                </a:solidFill>
              </a:rPr>
              <a:t>комиссии </a:t>
            </a:r>
            <a:r>
              <a:rPr lang="ru-RU" dirty="0"/>
              <a:t>знакомит муниципального служащего, в отношении которого комиссией рассматривается </a:t>
            </a:r>
            <a:r>
              <a:rPr lang="ru-RU" dirty="0" smtClean="0"/>
              <a:t>вопрос, </a:t>
            </a:r>
            <a:r>
              <a:rPr lang="ru-RU" dirty="0"/>
              <a:t>его представителя и других лиц, участвующих в заседании комиссии, с </a:t>
            </a:r>
            <a:r>
              <a:rPr lang="ru-RU" dirty="0" smtClean="0"/>
              <a:t>информацией</a:t>
            </a:r>
            <a:r>
              <a:rPr lang="ru-RU" dirty="0"/>
              <a:t>, поступившей в комиссию, под роспись с указанием даты ознакомления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279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Состав комиссии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/>
              <a:t>П</a:t>
            </a:r>
            <a:r>
              <a:rPr lang="ru-RU" b="1" dirty="0" smtClean="0"/>
              <a:t>редседатель </a:t>
            </a:r>
            <a:r>
              <a:rPr lang="ru-RU" b="1" dirty="0"/>
              <a:t>комиссии </a:t>
            </a:r>
            <a:r>
              <a:rPr lang="ru-RU" dirty="0" smtClean="0"/>
              <a:t>– рекомендуется определить  </a:t>
            </a:r>
            <a:r>
              <a:rPr lang="ru-RU" b="1" u="sng" dirty="0" smtClean="0">
                <a:solidFill>
                  <a:schemeClr val="accent2">
                    <a:lumMod val="75000"/>
                  </a:schemeClr>
                </a:solidFill>
              </a:rPr>
              <a:t>заместителя</a:t>
            </a:r>
            <a:r>
              <a:rPr lang="ru-RU" dirty="0" smtClean="0"/>
              <a:t> руководителя </a:t>
            </a:r>
            <a:r>
              <a:rPr lang="ru-RU" dirty="0"/>
              <a:t>органа местного </a:t>
            </a:r>
            <a:r>
              <a:rPr lang="ru-RU" dirty="0" smtClean="0"/>
              <a:t>самоуправления, курирующего работу по профилактике коррупционных и иных правонарушений или в сферу ведения которого входят правовые вопросы, кадровая работа, </a:t>
            </a:r>
            <a:r>
              <a:rPr lang="ru-RU" smtClean="0"/>
              <a:t>вопросы муниципальной </a:t>
            </a:r>
            <a:r>
              <a:rPr lang="ru-RU" dirty="0" smtClean="0"/>
              <a:t>службы</a:t>
            </a:r>
          </a:p>
          <a:p>
            <a:r>
              <a:rPr lang="ru-RU" b="1" dirty="0" smtClean="0"/>
              <a:t>Заместитель </a:t>
            </a:r>
            <a:r>
              <a:rPr lang="ru-RU" b="1" dirty="0"/>
              <a:t>председателя комиссии </a:t>
            </a:r>
            <a:r>
              <a:rPr lang="ru-RU" dirty="0" smtClean="0"/>
              <a:t>– руководитель подразделения </a:t>
            </a:r>
            <a:r>
              <a:rPr lang="ru-RU" dirty="0"/>
              <a:t>по вопросам муниципальной службы и </a:t>
            </a:r>
            <a:r>
              <a:rPr lang="ru-RU" dirty="0" smtClean="0"/>
              <a:t>кадровой работы </a:t>
            </a:r>
          </a:p>
          <a:p>
            <a:r>
              <a:rPr lang="ru-RU" b="1" dirty="0" smtClean="0"/>
              <a:t>Секретарь комиссии </a:t>
            </a:r>
            <a:r>
              <a:rPr lang="ru-RU" dirty="0"/>
              <a:t>- должностное лицо кадровой </a:t>
            </a:r>
            <a:r>
              <a:rPr lang="ru-RU" dirty="0" smtClean="0"/>
              <a:t>службы, ответственное за работу по профилактике коррупционных и иных правонарушений муниципального </a:t>
            </a:r>
            <a:r>
              <a:rPr lang="ru-RU" dirty="0"/>
              <a:t>органа</a:t>
            </a:r>
          </a:p>
        </p:txBody>
      </p:sp>
    </p:spTree>
    <p:extLst>
      <p:ext uri="{BB962C8B-B14F-4D97-AF65-F5344CB8AC3E}">
        <p14:creationId xmlns:p14="http://schemas.microsoft.com/office/powerpoint/2010/main" val="38363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Заседание комиссии проводится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1600" dirty="0" smtClean="0"/>
              <a:t>Как правило, в присутствии муниципального служащего, в отношении которого рассматривается вопрос  о соблюдении требований к служебному поведению и (или) урегулированию конфликта интересов, или гражданина, замещавшего должность муниципальной службы в муниципальном органе. О намерении лично присутствовать на заседании комиссии муниципальный служащий или гражданин указывает в обращении, заявлении или уведомлении</a:t>
            </a:r>
          </a:p>
          <a:p>
            <a:r>
              <a:rPr lang="ru-RU" sz="1600" dirty="0" smtClean="0">
                <a:solidFill>
                  <a:srgbClr val="FF0000"/>
                </a:solidFill>
              </a:rPr>
              <a:t>Заседания комиссии  могут проводится в отсутствие муниципального служащего или гражданина в случае:</a:t>
            </a:r>
          </a:p>
          <a:p>
            <a:r>
              <a:rPr lang="ru-RU" sz="1600" dirty="0" smtClean="0"/>
              <a:t>а) если в обращении, заявлении или уведомлении не содержится указания о намерении муниципального служащего или гражданина лично присутствовать на заседании комиссии;</a:t>
            </a:r>
          </a:p>
          <a:p>
            <a:r>
              <a:rPr lang="ru-RU" sz="1600" dirty="0" smtClean="0"/>
              <a:t>б) если муниципальный служащий или гражданин, намеревающиеся лично присутствовать на заседании комиссии и надлежащим образом извещенные о времени и месте его проведения, не явились на заседание комиссии. (введен Указом Президента РФ от 22.12.2015</a:t>
            </a:r>
            <a:r>
              <a:rPr lang="en-US" sz="1600" dirty="0" smtClean="0"/>
              <a:t> N 650)</a:t>
            </a:r>
            <a:endParaRPr lang="ru-RU" sz="1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На заседании комиссии заслушиваются </a:t>
            </a:r>
            <a:r>
              <a:rPr lang="ru-RU" b="1" dirty="0" smtClean="0"/>
              <a:t>пояснения </a:t>
            </a:r>
            <a:r>
              <a:rPr lang="ru-RU" b="1" dirty="0"/>
              <a:t>служащего </a:t>
            </a:r>
            <a:r>
              <a:rPr lang="ru-RU" dirty="0"/>
              <a:t>(с его согласия) и иных лиц, рассматриваются материалы по существу предъявляемых </a:t>
            </a:r>
            <a:r>
              <a:rPr lang="ru-RU" dirty="0" smtClean="0"/>
              <a:t>муниципальному </a:t>
            </a:r>
            <a:r>
              <a:rPr lang="ru-RU" dirty="0"/>
              <a:t>служащему претензий, а также дополнительные материалы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Члены </a:t>
            </a:r>
            <a:r>
              <a:rPr lang="ru-RU" dirty="0"/>
              <a:t>комиссии и лица, участвовавшие в ее заседании, </a:t>
            </a:r>
            <a:r>
              <a:rPr lang="ru-RU" b="1" dirty="0">
                <a:solidFill>
                  <a:srgbClr val="FF0000"/>
                </a:solidFill>
              </a:rPr>
              <a:t>не вправе разглашать сведения</a:t>
            </a:r>
            <a:r>
              <a:rPr lang="ru-RU" dirty="0"/>
              <a:t>, ставшие им известными в ходе работы комиссии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08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73489"/>
            <a:ext cx="7467600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заседание комиссии может быть отложено: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2233600"/>
            <a:ext cx="7467600" cy="4873752"/>
          </a:xfrm>
        </p:spPr>
        <p:txBody>
          <a:bodyPr/>
          <a:lstStyle/>
          <a:p>
            <a:r>
              <a:rPr lang="ru-RU" dirty="0" smtClean="0"/>
              <a:t>неявка </a:t>
            </a:r>
            <a:r>
              <a:rPr lang="ru-RU" dirty="0"/>
              <a:t>муниципального служащего или его представителя на заседание комиссии при отсутствии письменной просьбы муниципального служащего о рассмотрении вопроса без его </a:t>
            </a:r>
            <a:r>
              <a:rPr lang="ru-RU" dirty="0" smtClean="0"/>
              <a:t>участия</a:t>
            </a:r>
            <a:r>
              <a:rPr lang="ru-RU" dirty="0"/>
              <a:t>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(в случае вторичной неявки комиссия может принять решение рассмотреть вопрос без служащего)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640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заседание комиссии не проводится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931224" cy="50691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ru-RU" dirty="0" smtClean="0"/>
              <a:t> отсутствие </a:t>
            </a:r>
            <a:r>
              <a:rPr lang="ru-RU" dirty="0"/>
              <a:t>кворума: членов комиссии, явившихся на заседание, менее двух третей от общего числа членов;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ru-RU" dirty="0" smtClean="0"/>
              <a:t> </a:t>
            </a:r>
            <a:r>
              <a:rPr lang="ru-RU" dirty="0"/>
              <a:t>при наличии кворума число членов комиссии, не замещающих должности муниципальной службы в органе местного самоуправления, явившихся на заседание, менее одной четверти от общего числа членов комиссии;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-</a:t>
            </a:r>
            <a:r>
              <a:rPr lang="ru-RU" dirty="0" smtClean="0"/>
              <a:t> </a:t>
            </a:r>
            <a:r>
              <a:rPr lang="ru-RU" dirty="0"/>
              <a:t>отсутствие кворума при наличии ситуации, когда кто-либо из членов комиссии не может принять участие в рассмотрении вопроса: при возникновении прямой или косвенной личной заинтересованности, которая может привести к конфликту интересов, либо член комиссии является непосредственным руководителем муниципального </a:t>
            </a:r>
            <a:r>
              <a:rPr lang="ru-RU" dirty="0" smtClean="0"/>
              <a:t>служащего.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61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Решения комиссии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51411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2900" b="1" dirty="0" smtClean="0">
                <a:solidFill>
                  <a:schemeClr val="accent2">
                    <a:lumMod val="75000"/>
                  </a:schemeClr>
                </a:solidFill>
              </a:rPr>
              <a:t>Различаются в соответствии с основанием проведения заседания.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По итогам рассмотрения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вопроса о представлении муниципальным служащим недостоверных или неполных сведений о доходах</a:t>
            </a:r>
            <a:r>
              <a:rPr lang="ru-RU" dirty="0" smtClean="0"/>
              <a:t>, об имуществе и обязательствах имущественного характера комиссия принимает одно из следующих решений:</a:t>
            </a:r>
          </a:p>
          <a:p>
            <a:pPr>
              <a:buFont typeface="Wingdings" charset="2"/>
              <a:buChar char="§"/>
            </a:pPr>
            <a:r>
              <a:rPr lang="ru-RU" dirty="0" smtClean="0"/>
              <a:t>установить, что представленные сведения являются </a:t>
            </a:r>
            <a:r>
              <a:rPr lang="ru-RU" b="1" dirty="0" smtClean="0"/>
              <a:t>достоверными</a:t>
            </a:r>
            <a:r>
              <a:rPr lang="ru-RU" dirty="0" smtClean="0"/>
              <a:t> и полными;</a:t>
            </a:r>
          </a:p>
          <a:p>
            <a:pPr>
              <a:buFont typeface="Wingdings" charset="2"/>
              <a:buChar char="§"/>
            </a:pPr>
            <a:r>
              <a:rPr lang="ru-RU" dirty="0"/>
              <a:t>установить, что представленные сведения </a:t>
            </a:r>
            <a:r>
              <a:rPr lang="ru-RU" dirty="0" smtClean="0"/>
              <a:t>являются </a:t>
            </a:r>
            <a:r>
              <a:rPr lang="ru-RU" b="1" dirty="0" smtClean="0"/>
              <a:t>недостоверными</a:t>
            </a:r>
            <a:r>
              <a:rPr lang="ru-RU" dirty="0" smtClean="0"/>
              <a:t> и (или) неполными. В этом случае </a:t>
            </a:r>
            <a:r>
              <a:rPr lang="ru-RU" b="1" dirty="0" smtClean="0"/>
              <a:t>комиссия рекомендует</a:t>
            </a:r>
            <a:r>
              <a:rPr lang="ru-RU" dirty="0" smtClean="0"/>
              <a:t> руководителю органа местного самоуправления (работодателю) </a:t>
            </a:r>
            <a:r>
              <a:rPr lang="ru-RU" b="1" dirty="0" smtClean="0"/>
              <a:t>применить</a:t>
            </a:r>
            <a:r>
              <a:rPr lang="ru-RU" dirty="0" smtClean="0"/>
              <a:t> к муниципальному служащему конкретную </a:t>
            </a:r>
            <a:r>
              <a:rPr lang="ru-RU" b="1" dirty="0" smtClean="0"/>
              <a:t>меру ответственности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3292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Решения комиссии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272938" y="1611716"/>
            <a:ext cx="8147248" cy="51411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По итогам рассмотрения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вопроса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невозможности муниципальным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служащим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 объективным причинам представить сведения о доходах</a:t>
            </a:r>
            <a:r>
              <a:rPr lang="ru-RU" dirty="0" smtClean="0"/>
              <a:t>, об имуществе и обязательствах имущественного характера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своих супруги (супруга), несовершеннолетних детей</a:t>
            </a:r>
            <a:r>
              <a:rPr lang="ru-RU" dirty="0" smtClean="0"/>
              <a:t> комиссия принимает одно из следующих решений:</a:t>
            </a:r>
          </a:p>
          <a:p>
            <a:pPr>
              <a:buFont typeface="Wingdings" charset="2"/>
              <a:buChar char="§"/>
            </a:pPr>
            <a:r>
              <a:rPr lang="ru-RU" dirty="0" smtClean="0"/>
              <a:t>признать, что </a:t>
            </a:r>
            <a:r>
              <a:rPr lang="ru-RU" b="1" dirty="0" smtClean="0"/>
              <a:t>причина</a:t>
            </a:r>
            <a:r>
              <a:rPr lang="ru-RU" dirty="0" smtClean="0"/>
              <a:t> непредоставления сведений является </a:t>
            </a:r>
            <a:r>
              <a:rPr lang="ru-RU" b="1" dirty="0" smtClean="0"/>
              <a:t>объективной и уважительной</a:t>
            </a:r>
            <a:r>
              <a:rPr lang="ru-RU" dirty="0" smtClean="0"/>
              <a:t>;</a:t>
            </a:r>
          </a:p>
          <a:p>
            <a:pPr>
              <a:buFont typeface="Wingdings" charset="2"/>
              <a:buChar char="§"/>
            </a:pPr>
            <a:r>
              <a:rPr lang="ru-RU" dirty="0"/>
              <a:t>признать, что </a:t>
            </a:r>
            <a:r>
              <a:rPr lang="ru-RU" b="1" dirty="0"/>
              <a:t>причина</a:t>
            </a:r>
            <a:r>
              <a:rPr lang="ru-RU" dirty="0"/>
              <a:t> непредоставления сведений </a:t>
            </a:r>
            <a:r>
              <a:rPr lang="ru-RU" dirty="0" smtClean="0"/>
              <a:t>является </a:t>
            </a:r>
            <a:r>
              <a:rPr lang="ru-RU" b="1" dirty="0" smtClean="0">
                <a:solidFill>
                  <a:srgbClr val="FF0000"/>
                </a:solidFill>
              </a:rPr>
              <a:t>не</a:t>
            </a:r>
            <a:r>
              <a:rPr lang="ru-RU" dirty="0" smtClean="0"/>
              <a:t> является </a:t>
            </a:r>
            <a:r>
              <a:rPr lang="ru-RU" b="1" dirty="0" smtClean="0"/>
              <a:t>уважительной</a:t>
            </a:r>
            <a:r>
              <a:rPr lang="ru-RU" dirty="0" smtClean="0"/>
              <a:t>. В этом случае </a:t>
            </a:r>
            <a:r>
              <a:rPr lang="ru-RU" b="1" dirty="0" smtClean="0"/>
              <a:t>комиссия рекомендует</a:t>
            </a:r>
            <a:r>
              <a:rPr lang="ru-RU" dirty="0" smtClean="0"/>
              <a:t> муниципальному служащему принять меры по представлению указанных сведений;</a:t>
            </a:r>
          </a:p>
          <a:p>
            <a:pPr>
              <a:buFont typeface="Wingdings" charset="2"/>
              <a:buChar char="§"/>
            </a:pPr>
            <a:r>
              <a:rPr lang="ru-RU" dirty="0"/>
              <a:t>признать, что </a:t>
            </a:r>
            <a:r>
              <a:rPr lang="ru-RU" b="1" dirty="0"/>
              <a:t>причина</a:t>
            </a:r>
            <a:r>
              <a:rPr lang="ru-RU" dirty="0"/>
              <a:t> непредоставления сведений </a:t>
            </a:r>
            <a:r>
              <a:rPr lang="ru-RU" b="1" dirty="0" smtClean="0"/>
              <a:t>необъективна</a:t>
            </a:r>
            <a:r>
              <a:rPr lang="ru-RU" dirty="0" smtClean="0"/>
              <a:t> </a:t>
            </a:r>
            <a:r>
              <a:rPr lang="ru-RU" b="1" dirty="0" smtClean="0"/>
              <a:t>и является способом уклонения</a:t>
            </a:r>
            <a:r>
              <a:rPr lang="ru-RU" dirty="0" smtClean="0"/>
              <a:t> от представления указанных сведений. В этом случае </a:t>
            </a:r>
            <a:r>
              <a:rPr lang="ru-RU" b="1" dirty="0" smtClean="0"/>
              <a:t>комиссия рекомендует</a:t>
            </a:r>
            <a:r>
              <a:rPr lang="ru-RU" dirty="0" smtClean="0"/>
              <a:t> руководителю органа местного самоуправления (работодателю) </a:t>
            </a:r>
            <a:r>
              <a:rPr lang="ru-RU" b="1" dirty="0"/>
              <a:t>применить</a:t>
            </a:r>
            <a:r>
              <a:rPr lang="ru-RU" dirty="0"/>
              <a:t> к муниципальному служащему конкретную </a:t>
            </a:r>
            <a:r>
              <a:rPr lang="ru-RU" b="1" dirty="0"/>
              <a:t>меру </a:t>
            </a:r>
            <a:r>
              <a:rPr lang="ru-RU" b="1" dirty="0" smtClean="0"/>
              <a:t>ответственности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18245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2457"/>
            <a:ext cx="7467600" cy="1036475"/>
          </a:xfrm>
        </p:spPr>
        <p:txBody>
          <a:bodyPr/>
          <a:lstStyle/>
          <a:p>
            <a:r>
              <a:rPr lang="ru-RU" dirty="0" smtClean="0"/>
              <a:t>Решения комиссии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35324"/>
            <a:ext cx="8147248" cy="51060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По итогам рассмотрения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материалов проверки, свидетельствующих о представлении муниципальным служащим неполных или недостоверных сведений о расходах</a:t>
            </a:r>
            <a:r>
              <a:rPr lang="ru-RU" dirty="0" smtClean="0"/>
              <a:t> комиссия принимает одно из следующих решений:</a:t>
            </a:r>
          </a:p>
          <a:p>
            <a:pPr>
              <a:buFont typeface="Wingdings" charset="2"/>
              <a:buChar char="§"/>
            </a:pPr>
            <a:r>
              <a:rPr lang="ru-RU" dirty="0" smtClean="0"/>
              <a:t>признать, что представленные сведения являются </a:t>
            </a:r>
            <a:r>
              <a:rPr lang="ru-RU" b="1" dirty="0" smtClean="0"/>
              <a:t>достоверными</a:t>
            </a:r>
            <a:r>
              <a:rPr lang="ru-RU" dirty="0" smtClean="0"/>
              <a:t> и полными;</a:t>
            </a:r>
            <a:endParaRPr lang="ru-RU" dirty="0"/>
          </a:p>
          <a:p>
            <a:pPr>
              <a:buFont typeface="Wingdings" charset="2"/>
              <a:buChar char="§"/>
            </a:pPr>
            <a:r>
              <a:rPr lang="ru-RU" dirty="0"/>
              <a:t>признать, что представленные сведения являются </a:t>
            </a:r>
            <a:r>
              <a:rPr lang="ru-RU" b="1" dirty="0"/>
              <a:t>недостоверными</a:t>
            </a:r>
            <a:r>
              <a:rPr lang="ru-RU" dirty="0"/>
              <a:t> и (или) неполными. В этом случае </a:t>
            </a:r>
            <a:r>
              <a:rPr lang="ru-RU" b="1" dirty="0"/>
              <a:t>комиссия рекомендует</a:t>
            </a:r>
            <a:r>
              <a:rPr lang="ru-RU" dirty="0"/>
              <a:t> руководителю органа местного самоуправления (работодателю) </a:t>
            </a:r>
            <a:r>
              <a:rPr lang="ru-RU" b="1" dirty="0"/>
              <a:t>применить</a:t>
            </a:r>
            <a:r>
              <a:rPr lang="ru-RU" dirty="0"/>
              <a:t> к муниципальному служащему конкретную </a:t>
            </a:r>
            <a:r>
              <a:rPr lang="ru-RU" b="1" dirty="0"/>
              <a:t>меру </a:t>
            </a:r>
            <a:r>
              <a:rPr lang="ru-RU" b="1" dirty="0" smtClean="0"/>
              <a:t>ответственности и(или) направить материалы</a:t>
            </a:r>
            <a:r>
              <a:rPr lang="ru-RU" dirty="0" smtClean="0"/>
              <a:t>, полученные в результате осуществления контроля за расходами, в </a:t>
            </a:r>
            <a:r>
              <a:rPr lang="ru-RU" b="1" dirty="0" smtClean="0"/>
              <a:t>органы прокуратуры и (или) в иные государственные органы</a:t>
            </a:r>
            <a:r>
              <a:rPr lang="ru-RU" dirty="0" smtClean="0"/>
              <a:t> в соответствии с их компетенцией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1901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Решения комиссии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51411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По итогам рассмотрения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вопроса о несоблюдении муниципальным служащим требований к служебному поведению и (или) требований урегулирования конфликта интересов</a:t>
            </a:r>
            <a:r>
              <a:rPr lang="ru-RU" dirty="0" smtClean="0"/>
              <a:t> комиссия принимает одно из следующих решений:</a:t>
            </a:r>
          </a:p>
          <a:p>
            <a:pPr>
              <a:buFont typeface="Wingdings" charset="2"/>
              <a:buChar char="§"/>
            </a:pPr>
            <a:r>
              <a:rPr lang="ru-RU" dirty="0" smtClean="0"/>
              <a:t>установить, что муниципальный служащий </a:t>
            </a:r>
            <a:r>
              <a:rPr lang="ru-RU" b="1" dirty="0" smtClean="0"/>
              <a:t>соблюдал требования</a:t>
            </a:r>
            <a:r>
              <a:rPr lang="ru-RU" dirty="0" smtClean="0"/>
              <a:t> к служебному поведению и (или) урегулированию конфликта интересов;</a:t>
            </a:r>
          </a:p>
          <a:p>
            <a:pPr>
              <a:buFont typeface="Wingdings" charset="2"/>
              <a:buChar char="§"/>
            </a:pPr>
            <a:r>
              <a:rPr lang="ru-RU" dirty="0"/>
              <a:t>установить, что муниципальный служащий </a:t>
            </a:r>
            <a:r>
              <a:rPr lang="ru-RU" b="1" dirty="0" smtClean="0">
                <a:solidFill>
                  <a:srgbClr val="FF0000"/>
                </a:solidFill>
              </a:rPr>
              <a:t>не</a:t>
            </a:r>
            <a:r>
              <a:rPr lang="ru-RU" dirty="0" smtClean="0"/>
              <a:t> </a:t>
            </a:r>
            <a:r>
              <a:rPr lang="ru-RU" b="1" dirty="0" smtClean="0"/>
              <a:t>соблюдал </a:t>
            </a:r>
            <a:r>
              <a:rPr lang="ru-RU" b="1" dirty="0"/>
              <a:t>требования</a:t>
            </a:r>
            <a:r>
              <a:rPr lang="ru-RU" dirty="0"/>
              <a:t> к служебному поведению и (или) урегулированию конфликта интересов</a:t>
            </a:r>
            <a:r>
              <a:rPr lang="ru-RU" dirty="0" smtClean="0"/>
              <a:t>. В этом случае </a:t>
            </a:r>
            <a:r>
              <a:rPr lang="ru-RU" b="1" dirty="0" smtClean="0"/>
              <a:t>комиссия рекомендует</a:t>
            </a:r>
            <a:r>
              <a:rPr lang="ru-RU" dirty="0" smtClean="0"/>
              <a:t> руководителю органа местного самоуправления (работодателю) </a:t>
            </a:r>
            <a:r>
              <a:rPr lang="ru-RU" b="1" dirty="0" smtClean="0"/>
              <a:t>указать</a:t>
            </a:r>
            <a:r>
              <a:rPr lang="ru-RU" dirty="0" smtClean="0"/>
              <a:t> муниципальному служащему на недопустимость нарушения требований </a:t>
            </a:r>
            <a:r>
              <a:rPr lang="ru-RU" i="1" u="sng" dirty="0" smtClean="0"/>
              <a:t>либо</a:t>
            </a:r>
            <a:r>
              <a:rPr lang="ru-RU" dirty="0" smtClean="0"/>
              <a:t> </a:t>
            </a:r>
            <a:r>
              <a:rPr lang="ru-RU" b="1" dirty="0" smtClean="0"/>
              <a:t>применить</a:t>
            </a:r>
            <a:r>
              <a:rPr lang="ru-RU" dirty="0" smtClean="0"/>
              <a:t> к муниципальному служащему конкретную </a:t>
            </a:r>
            <a:r>
              <a:rPr lang="ru-RU" b="1" dirty="0" smtClean="0"/>
              <a:t>меру ответственности</a:t>
            </a:r>
            <a:r>
              <a:rPr lang="ru-RU" dirty="0" smtClean="0"/>
              <a:t>. </a:t>
            </a:r>
            <a:r>
              <a:rPr lang="ru-RU" i="1" dirty="0" smtClean="0"/>
              <a:t>Также комиссия может рекомендовать </a:t>
            </a:r>
            <a:r>
              <a:rPr lang="ru-RU" i="1" u="sng" dirty="0" smtClean="0"/>
              <a:t>провести</a:t>
            </a:r>
            <a:r>
              <a:rPr lang="ru-RU" i="1" dirty="0" smtClean="0"/>
              <a:t> в органе МСУ </a:t>
            </a:r>
            <a:r>
              <a:rPr lang="ru-RU" i="1" u="sng" dirty="0" smtClean="0"/>
              <a:t>мероприятия по разъяснению</a:t>
            </a:r>
            <a:r>
              <a:rPr lang="ru-RU" i="1" dirty="0" smtClean="0"/>
              <a:t> муниципальным служащим необходимости соблюдения требований к служебному поведению</a:t>
            </a:r>
            <a:r>
              <a:rPr lang="ru-RU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69882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784237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Решения комиссии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55859"/>
            <a:ext cx="8147248" cy="56430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По итогам рассмотрения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обращения о даче согласия на замещение бывшим муниципальным служащим должности в коммерческой или некоммерческой организации</a:t>
            </a:r>
            <a:r>
              <a:rPr lang="ru-RU" dirty="0" smtClean="0"/>
              <a:t> комиссия принимает одно из следующих решений:</a:t>
            </a:r>
          </a:p>
          <a:p>
            <a:pPr>
              <a:buFont typeface="Wingdings" charset="2"/>
              <a:buChar char="§"/>
            </a:pPr>
            <a:r>
              <a:rPr lang="ru-RU" b="1" dirty="0" smtClean="0"/>
              <a:t>дать согласие</a:t>
            </a:r>
            <a:r>
              <a:rPr lang="ru-RU" dirty="0" smtClean="0"/>
              <a:t> на замещение должности;</a:t>
            </a:r>
          </a:p>
          <a:p>
            <a:pPr>
              <a:buFont typeface="Wingdings" charset="2"/>
              <a:buChar char="§"/>
            </a:pPr>
            <a:r>
              <a:rPr lang="ru-RU" b="1" dirty="0" smtClean="0"/>
              <a:t>отказать</a:t>
            </a:r>
            <a:r>
              <a:rPr lang="ru-RU" dirty="0" smtClean="0"/>
              <a:t> в замещении должности и мотивировать свой отказ.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dirty="0"/>
              <a:t>По итогам рассмотрения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уведомления коммерческой или некоммерческой организации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о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заключении с </a:t>
            </a: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бывшим муниципальным служащим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трудового или гражданско-правового договора</a:t>
            </a:r>
            <a:r>
              <a:rPr lang="ru-RU" dirty="0" smtClean="0"/>
              <a:t> </a:t>
            </a:r>
            <a:r>
              <a:rPr lang="ru-RU" dirty="0"/>
              <a:t>комиссия принимает одно из следующих решений:</a:t>
            </a:r>
          </a:p>
          <a:p>
            <a:pPr>
              <a:buFont typeface="Wingdings" charset="2"/>
              <a:buChar char="§"/>
            </a:pPr>
            <a:r>
              <a:rPr lang="ru-RU" b="1" dirty="0"/>
              <a:t>дать согласие</a:t>
            </a:r>
            <a:r>
              <a:rPr lang="ru-RU" dirty="0"/>
              <a:t> на замещение должности;</a:t>
            </a:r>
          </a:p>
          <a:p>
            <a:pPr>
              <a:buFont typeface="Wingdings" charset="2"/>
              <a:buChar char="§"/>
            </a:pPr>
            <a:r>
              <a:rPr lang="ru-RU" b="1" dirty="0" smtClean="0"/>
              <a:t>установить</a:t>
            </a:r>
            <a:r>
              <a:rPr lang="ru-RU" dirty="0" smtClean="0"/>
              <a:t>, что замещение гражданином должности нарушает требования ФЗ от 25.12.2008г. </a:t>
            </a:r>
            <a:r>
              <a:rPr lang="en-US" dirty="0" smtClean="0"/>
              <a:t>N</a:t>
            </a:r>
            <a:r>
              <a:rPr lang="ru-RU" dirty="0" smtClean="0"/>
              <a:t> 273-ФЗ "О противодействии коррупции" (ст.12). В этом случае </a:t>
            </a:r>
            <a:r>
              <a:rPr lang="ru-RU" b="1" dirty="0" smtClean="0"/>
              <a:t>комиссия рекомендует</a:t>
            </a:r>
            <a:r>
              <a:rPr lang="ru-RU" dirty="0" smtClean="0"/>
              <a:t> руководителю органа МСУ </a:t>
            </a:r>
            <a:r>
              <a:rPr lang="ru-RU" b="1" dirty="0" smtClean="0"/>
              <a:t>проинформировать об указанных обстоятельствах органы прокуратуры и уведомившую организацию</a:t>
            </a:r>
            <a:r>
              <a:rPr lang="ru-RU" dirty="0" smtClean="0"/>
              <a:t>.</a:t>
            </a:r>
            <a:endParaRPr lang="ru-RU" b="1" dirty="0"/>
          </a:p>
          <a:p>
            <a:pPr marL="0" indent="0">
              <a:buNone/>
            </a:pP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3611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932826"/>
            <a:ext cx="7467600" cy="5541126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/>
              <a:t>Решения комиссии по </a:t>
            </a:r>
            <a:r>
              <a:rPr lang="ru-RU" dirty="0" smtClean="0"/>
              <a:t>вопросам принимаются </a:t>
            </a:r>
            <a:r>
              <a:rPr lang="ru-RU" dirty="0"/>
              <a:t>тайным голосованием (если комиссия не примет иное решение) </a:t>
            </a:r>
            <a:r>
              <a:rPr lang="ru-RU" b="1" dirty="0">
                <a:solidFill>
                  <a:srgbClr val="FF0000"/>
                </a:solidFill>
              </a:rPr>
              <a:t>простым большинством </a:t>
            </a:r>
            <a:r>
              <a:rPr lang="ru-RU" dirty="0"/>
              <a:t>голосов присутствующих на заседании членов </a:t>
            </a:r>
            <a:r>
              <a:rPr lang="ru-RU" dirty="0" smtClean="0"/>
              <a:t>комиссии.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Решения </a:t>
            </a:r>
            <a:r>
              <a:rPr lang="ru-RU" dirty="0"/>
              <a:t>комиссии оформляются протоколами, которые подписывают члены комиссии, принимавшие участие в ее заседании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Копии протокола заседания комиссии в </a:t>
            </a:r>
            <a:r>
              <a:rPr lang="en-US" b="1" dirty="0" smtClean="0">
                <a:solidFill>
                  <a:srgbClr val="FF0000"/>
                </a:solidFill>
              </a:rPr>
              <a:t>7</a:t>
            </a:r>
            <a:r>
              <a:rPr lang="ru-RU" b="1" dirty="0" smtClean="0">
                <a:solidFill>
                  <a:srgbClr val="FF0000"/>
                </a:solidFill>
              </a:rPr>
              <a:t>-</a:t>
            </a:r>
            <a:r>
              <a:rPr lang="ru-RU" b="1" dirty="0" err="1" smtClean="0">
                <a:solidFill>
                  <a:srgbClr val="FF0000"/>
                </a:solidFill>
              </a:rPr>
              <a:t>дневный</a:t>
            </a:r>
            <a:r>
              <a:rPr lang="ru-RU" dirty="0" smtClean="0"/>
              <a:t> </a:t>
            </a:r>
            <a:r>
              <a:rPr lang="ru-RU" dirty="0"/>
              <a:t>срок со дня заседания направляются руководителю </a:t>
            </a:r>
            <a:r>
              <a:rPr lang="ru-RU" dirty="0" smtClean="0"/>
              <a:t>органа местного самоуправления, </a:t>
            </a:r>
            <a:r>
              <a:rPr lang="ru-RU" dirty="0"/>
              <a:t>полностью или в виде выписок из него - </a:t>
            </a:r>
            <a:r>
              <a:rPr lang="ru-RU" dirty="0" smtClean="0"/>
              <a:t>муниципальному </a:t>
            </a:r>
            <a:r>
              <a:rPr lang="ru-RU" dirty="0"/>
              <a:t>служащему, а также по решению комиссии - иным заинтересованным лицам.</a:t>
            </a:r>
          </a:p>
        </p:txBody>
      </p:sp>
    </p:spTree>
    <p:extLst>
      <p:ext uri="{BB962C8B-B14F-4D97-AF65-F5344CB8AC3E}">
        <p14:creationId xmlns:p14="http://schemas.microsoft.com/office/powerpoint/2010/main" val="399688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143000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 состав комиссии </a:t>
            </a:r>
            <a:r>
              <a:rPr lang="ru-RU" dirty="0" smtClean="0">
                <a:solidFill>
                  <a:srgbClr val="FF0000"/>
                </a:solidFill>
              </a:rPr>
              <a:t>также включаются: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) уполномоченные </a:t>
            </a:r>
            <a:r>
              <a:rPr lang="ru-RU" dirty="0" smtClean="0"/>
              <a:t>представителем нанимателя (работодателем) муниципальные служащие, а также муниципальные служащие иного органа (представительного</a:t>
            </a:r>
            <a:r>
              <a:rPr lang="ru-RU" dirty="0"/>
              <a:t>, исполнительного, контрольно-счетного);</a:t>
            </a:r>
          </a:p>
          <a:p>
            <a:pPr marL="0" indent="0">
              <a:buNone/>
            </a:pPr>
            <a:r>
              <a:rPr lang="ru-RU" dirty="0"/>
              <a:t>2) представители научных </a:t>
            </a:r>
            <a:r>
              <a:rPr lang="ru-RU" dirty="0" smtClean="0"/>
              <a:t>организаций, профессиональных образовательных организаций</a:t>
            </a:r>
            <a:r>
              <a:rPr lang="ru-RU" dirty="0"/>
              <a:t>, образовательных организаций высшего образования</a:t>
            </a:r>
            <a:r>
              <a:rPr lang="ru-RU" dirty="0" smtClean="0"/>
              <a:t>, организаций дополнительного профессионального образования, деятельность которых связана с муниципальной и (или) государственной службой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167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Руководитель органа местного самоуправления: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47248" cy="48737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1) </a:t>
            </a:r>
            <a:r>
              <a:rPr lang="ru-RU" b="1" dirty="0" smtClean="0"/>
              <a:t>Обязан</a:t>
            </a:r>
            <a:r>
              <a:rPr lang="ru-RU" dirty="0" smtClean="0"/>
              <a:t> рассмотреть протокол заседания комиссии</a:t>
            </a:r>
          </a:p>
          <a:p>
            <a:pPr marL="0" indent="0">
              <a:buNone/>
            </a:pPr>
            <a:r>
              <a:rPr lang="ru-RU" dirty="0" smtClean="0"/>
              <a:t>2) </a:t>
            </a:r>
            <a:r>
              <a:rPr lang="ru-RU" b="1" dirty="0" smtClean="0"/>
              <a:t>Вправе</a:t>
            </a:r>
            <a:r>
              <a:rPr lang="ru-RU" dirty="0" smtClean="0"/>
              <a:t> </a:t>
            </a:r>
            <a:r>
              <a:rPr lang="ru-RU" b="1" dirty="0" smtClean="0"/>
              <a:t>учесть</a:t>
            </a:r>
            <a:r>
              <a:rPr lang="ru-RU" dirty="0" smtClean="0"/>
              <a:t>, в пределах своей компетенции, содержащиеся в нем </a:t>
            </a:r>
            <a:r>
              <a:rPr lang="ru-RU" b="1" dirty="0" smtClean="0"/>
              <a:t>рекомендации</a:t>
            </a:r>
            <a:r>
              <a:rPr lang="ru-RU" dirty="0" smtClean="0"/>
              <a:t> при принятии решения о применении к муниципальному служащему мер ответственности, а также по иным вопросам организации противодействия коррупции</a:t>
            </a:r>
          </a:p>
          <a:p>
            <a:pPr marL="0" indent="0">
              <a:buNone/>
            </a:pPr>
            <a:r>
              <a:rPr lang="ru-RU" dirty="0" smtClean="0"/>
              <a:t>3) </a:t>
            </a:r>
            <a:r>
              <a:rPr lang="ru-RU" b="1" dirty="0" smtClean="0"/>
              <a:t>Уведомляет</a:t>
            </a:r>
            <a:r>
              <a:rPr lang="ru-RU" dirty="0" smtClean="0"/>
              <a:t> комиссию в письменной форме в </a:t>
            </a:r>
            <a:r>
              <a:rPr lang="ru-RU" b="1" dirty="0" smtClean="0">
                <a:solidFill>
                  <a:srgbClr val="FF0000"/>
                </a:solidFill>
              </a:rPr>
              <a:t>месячный</a:t>
            </a:r>
            <a:r>
              <a:rPr lang="ru-RU" dirty="0" smtClean="0"/>
              <a:t> срок со дня поступления к нему протокола заседания комиссии о рассмотрении рекомендаций и принятом решении</a:t>
            </a:r>
          </a:p>
        </p:txBody>
      </p:sp>
      <p:sp>
        <p:nvSpPr>
          <p:cNvPr id="4" name="AutoShape 2" descr="data:image/jpeg;base64,/9j/4AAQSkZJRgABAQAAAQABAAD/2wCEAAkGBxAPDQ4NDxAQDw0MDQ0NDQwNEA8PDQ0MFBEWFhQRFBQYHCggGBolHBQUITEhJSkrLi4uFx8zODMsNygtLisBCgoKDg0NFA8PFywcFBwsLCwsLCwsLDcsLCw3LCw3LCwsLDcsLDcsLCwrLCsrKywrLDcrLCsrKysrKysrKysrK//AABEIAKgBLAMBIgACEQEDEQH/xAAcAAACAgMBAQAAAAAAAAAAAAAAAQIDBAUGBwj/xAA9EAACAQICBwYDCAAEBwAAAAAAAQIDEQQSBRMUIUFRkSIxUlNhcQYygQcVFhcjQqGxM3LB8CQlNUNjsuH/xAAZAQEBAQEBAQAAAAAAAAAAAAAAAQIEAwX/xAAfEQEAAgIDAQEBAQAAAAAAAAAAAREDEwISITEEQRT/2gAMAwEAAhEDEQA/AO9ysMrMgR8J9K1GRicGZAA7MbIx5WZAWEFsdRY8jMhIdjSWoyAosyLBYsJajKxqJkJBY1Baiw7F2VDymqS1GUZdlDKWi1Fgyl+UeUUlqLCyF+UMootTkDKX5RWFFqMoWL8ospJgtRYTRflBxRKW2NKJGxkuInBEW2NYTiZGrQsiMrbGcSLgZLgRcCNWx3BEchk5CLgZW1GrRF00ZOrB0kEtiukuQtUjJdJC1SBbMuK4XQroM0dwuGZBdAowuK6C6KlJBcWZEk0biEk0x3EmgujVSykFyN0O6NRAlcLiug3FpDuSuQuh3XMtCVwuRuuY7oUguO5G6C6FKlcLkboLoUG2K4XQhQGxNj3C3EpSuJse4W4zMCNxNktwronVUWRZO5FsxLUIMVxtiMy1QFcbYmyFE2K47oW4FFrQ1pUFg2s1o9ayqw7AWKoySmytR9SaRqElk4GOeai72ubRYWk+En7I12il+rE6DCfJ9X/Z24eFw48vKpYGyU/DLoGyU/DLobUDo1Q8e8tVslPwy6Etlp+GXQ2YF1Qd5azZafhl0FstPwy6G0uA1Qd5avZafhl0Hs1Lwy6GyuA1Qd5a3Zqfhl0FstPwy6GzD/fsNUHeWs2Wn4ZdA2an4ZdDZp+u7mO41QveWr2an4ZdA2an4ZdDZ3FcaoO8tbs1Pwy6Bs1Pwy6GyT68guNUJ3lrdmp8pdBbNT5S6GzuA1Qd5ax4Wn4ZdBbLT8MuhtBE1QbJazZafhl0FslPwy6G0C41QuyWlxOGpqnJxvdGncvc6DSHyVfddxztn6nFm41LpwzZORFzG0QcTml0xBuYs7I2FYytHnYZ2QsPKCmXlDKXWQrIrNqso8pZZDsilq1EeUtsFjSL9Fx/WidBhPk+rNHo1fqxN3hX2Pqz6GD44s31eBG47nS8QACYBde/+iFnXcmvTemzA01Qr1KcY4epq56yOeSs70uKKfumORqnUca3nJ3eb2A21w/s4zR3xBiFWxOjq/axNKKdKpxmpdxKtQxuFwFStPFylVhGc1HKvV2A7JoV+HD3OM0O8bi9FwxKxUo1a1FyUFFWUuVyn4pxGJw+HwEo1XGrOUadXd8zS3so7hPdv3chXuk3xMajUUKEZTlfsJuT4to47QGkcTV0rXozqvU032KbW+1gO7v/ABuFdc9/9nEfE2MxVPSeFoU8RKNKs45qaiu5s6DSiq1VLD0ajpuMVetFJtMDb348Qvz+nuYOh8PVpYeNOtU1tVN3qOyzLgaL46r1404ah2VGSr1XHf2Yb3Eg6y4rmFofHrEYajiF3VYKfs2ZdwJXC5ELgO4XFcVwNfjvkq+8TQNs3+M+WqvVGklE4P0OzAoZF3L3Ei4nI6L9UO5FXL3Ai4mVtS7iuy7ILIFtnAcl+PsN4ZdUH4+w3hl1R66ZeOyHWjRyP4+w3hl1H+P8N4ZdRqk2Q69AjkPx/hvDLqP8wML4ZdTUYpZ7u50d/io3GF+T6s81wn2i4SNRNxl670dN8KfGFDHSlTpRacHxfM7cPGnNl9l1ICfD+RHS8kguRuC4gPMlb14cjR4fRlSVarLWzhGUnaMXx5mVpvCVa1KOomqdWNSMlKXc7cH6FTpY108uspazjJRdn7AcdhaDl8TTcZyqxoU6bqT7+9Wsdj8Vu+AxPH9Kf/qw0FoOnhFNq8q1V5qtR72299r8g+I8FXxFCVCjOFPWRlGTmm9zAwfs6f8AyjB89UjB+0iSUMG3utiG23wVja/Ceiq+Dw1PC1ZwqRpRyxlBNMx/ivQFbHapRqwjCjPMlJNtsDNwUHiFTnL/AAIxjkh+6UuLfoaLRP8A17F+m5SX+U6vCUpwpRg3FzjFLNFWjuXI0GC+H8TTx9TG62m1Ue+Ci9yA1PxvRlPSeCjGbhJ5LTj3p3M3Q+lq2DxjwGLy2qycqOIX72+DZbpr4dxOIxlHExrUoqhJNRcXfcZ/xNoFY6hGOZQxFPtU6y3WqcbAbuUlFN8Um/dGhpUatdYiUVTdDE3Uc/flasydPB43ZlSlWpOoo5c+V713GborDTo0Y0ZyjNxW5xW5Ac78AV5U3icBVspUKsnSX/iXdY7C+45eXw/iY6RePp1acVKnqZU3F743vf3Omhfcn323td1wJ3FcimFwJXFcTKsZiFShKo96jG+4DHxT3VPdGpZz9f7ScI1NZZXbs9670YD+PsN4ZdThzcJl04uVOsZFnKv4+w3hl1IP49w3hl1OacUvbvDq2JnKfjvDeF9Q/HeG8L6k0yuyHVXC5yn46w3J9Q/HWG5PqNMrsh5eB6N+W8POn0QflvDz59Edm3g5ukvOQsei/lvDzp9EP8toefPoht4L0l5yB6Mvs1h58+iH+W0PPn0RdvGk6S8559T0j7FnbEVvaJPDfZhCUra+e/0R1fwR8GLR9SdSNRzU++9t1j1xzcePLm7CdeMXvvf2YtpjzfRlj4voI9WFe0x9egtpj69C0QoQWJjxu1bkLaY8nyXeWMP9+xKFe0R7t+/jZhtMbcbX5byz0dregChW8THm+/duYtqjxbX0LAFCvaY8L9A2heu/hYsuAoV7RHu3+u5i2mPdd24bmWCYoVrEx9ejHtKXfdP2JgKFbxEfV+u8Noj33ftZkwFCG0x9ejDaY+vRkwLQhtEVzf0ZiaXknhK1n+x8PQzl3+ljHx1F1KU6d/mTQHzNVXbn/nl/ZCx6hV+y6Hblr53cr8N12Yz+zWC/78+iPDnyiPr14xMvOQPRPy2h50+iE/s3h50+iMTl4txw5POwPQ/y5h50+iF+XUPOn0RNvA6S8+Fb0PQn9nUfOn0Qvy6j50+iG3gvSXoIgbEmfO8dXhjTFcLl8PEkMimST/g1EzTPVlaP/wASPQ2uF+T6v+zU6Of6i92ajSle+NpUsRKcKMlUUHTbjfdvu0fQ/P8AHLl+uyv0C5z8owWGWEwk53cJOE5tyk16tmtliXiMBJqU41tHSam02tZOPedTwdjcLnJYiUI4aOObqyquMctJSkk5cdxqcPpKccViXWhVWGlKgp2k7wlJbrAehmm0ppLERnlw9PWKPztq6fovU5/D1XPEYmjUrypKlUthrqTzU7d7fEv0RRetrRxNSbyxc4ODlBOHBgdXhJTlTUqiSla7iuHuXXPO1i6so4N1XUzSxNeOWLlHNST7N/oX0MTVeI0k4azNCVKMIttrVuPaaA7wLnG4puFLAzw8pyqTrU41VKTf6Te9kdF05TeNnCVR1adSpq4OTt3gdoI4ivOUdHqrCVR4vWpWvK3z79x0ulZPYqrk2pLDyk3HvUsvADZXC55/Ukti0RPWVc9WvSVTtSu4vvubPBPOsTLFSnCcJTUVFtfop9hq3EDrbhc85rVa8pYF1XUjVnHF5lFtJwS7Df0LMNjqmXBUak506Dozz1HmcnVzdm7A9BuFzms9sPLDxr5p1ZtRqWacImsracnPCQjmcVTqSpV6lnmUI7lL6gdxcVzhtLdnB1pwrTqZqlDLlzRcVfuLaNZy0lhYS1kaeySclmdm797A7S4X43PN1Wk8DpRqdVKniauWo3K7V12YlunZyy4ZU51HajTdRJyWROK3vmB3Fb9/0NcLQj/4Rb2+bk7t/ULnBndOGAyDJNkGzjm3TEBiBsi2TxagMLiuK48WoWMQgJ4pjIDTKJoaK7kka/iMzAPtrkzPhQjOCUoqW9tX4b+ZrsA+2jaYb5fqzv8AzfHFm+pRowvdK1uPFmJj6ElFRo04y10rVbvLlg+PqzOA63gqhQjlinFNxVkuA9nhv7K7VszsncncCCueGg3GWVNx3J23jrUIzackuyTC5RXPDwdm0m+G4I0Ixd1FJvv9fcsuICuGHgm8sEm944UYRd4xV338CYgK1h4KWZJXfG3+hZOKknHh3b+QwAqeGp7koq0e5W4+gVKEJNSaWaPduLAArqUIN3yrd+7ivYKlCEllcIuK7ty3FgAY2wUs+fL2lHJ7RCGj6SlN5FeolF8mkZIAU7LTy5ciUU9y5DeGhdPKty+bj7FogKtlptOOSOV72t1v/o9nh3ZVZ7u7gWABhTgoqcUrRTW5GE3f2M+t+/6GuPn/AKHXgEiLBsjc5HSGITHcz40QCEPBfqySpl1vX+A+oedqHTFqzJyiygtj6slkLlEaRpBhbRlFvcl3ssWkacd2tit73NMrcehDZo99kdGPJ1h48+FyyPvSHmw6Mf3lDzY9GY6w0fCv4JKhHwo9t7z1LvvGPmx6Me3x8yPRlWoXJfwCorkhvNS7bo+ZHow21eZHoytUlyQ9UuSLuk1J7YvMj0Hti8yPRkNUuSHq1yX8Dcaj2teZHow2xeZHoxapckGrXJDca4Pa15kejDa15kejDVLkh6pcl/A3GqC2teZHow2teZHox6pcl/AapckN0mqEdsXmR6MNsXmR6MlqVyQalckN0mtHbV5kejFtsfMj0ZLUrkgdBcl/A3GtHbo+ZHoxPHx82PRj2ePJEXh4+FE3mofeEPNh0YvvKHmw6MTw0fCiDwsfCif6F1JrFU5KSU1JtrcUOG8shh1F3SRNpnPk529eEUxnAjkMhpkcrPGXrEqMgZC+wrEW1GQWrL7BYFrbPmFgzBcMiwCuABYEFwuUSQyFxxkatJTQyOYeYsIkNEUx3NRKJAJMeY1aGSIZh3LaJXC4rhcCVx3I3DMBK4XFmDMCjuFyLkLMBK4swrizEtaSzEXIVxNszKndkbsGyNzKhtkW2DZFszKndiuITMrBiZEAGIAAsEABQAAAMVwAAQ7gBQ7hcANIlcbYAaQ0MAKhgMAgAAKHcaACgTAAKC4XACAEICKQNgBkQYgAypEWAGVDEAEUrhcAAQg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data:image/jpeg;base64,/9j/4AAQSkZJRgABAQAAAQABAAD/2wCEAAkGBxAPDQ4NDxAQDw0MDQ0NDQwNEA8PDQ0MFBEWFhQRFBQYHCggGBolHBQUITEhJSkrLi4uFx8zODMsNygtLisBCgoKDg0NFA8PFywcFBwsLCwsLCwsLDcsLCw3LCw3LCwsLDcsLDcsLCwrLCsrKywrLDcrLCsrKysrKysrKysrK//AABEIAKgBLAMBIgACEQEDEQH/xAAcAAACAgMBAQAAAAAAAAAAAAAAAQIDBAUGBwj/xAA9EAACAQICBwYDCAAEBwAAAAAAAQIDEQQSBRMUIUFRkSIxUlNhcQYygQcVFhcjQqGxM3LB8CQlNUNjsuH/xAAZAQEBAQEBAQAAAAAAAAAAAAAAAQIEAwX/xAAfEQEAAgIDAQEBAQAAAAAAAAAAAREDEwISITEEQRT/2gAMAwEAAhEDEQA/AO9ysMrMgR8J9K1GRicGZAA7MbIx5WZAWEFsdRY8jMhIdjSWoyAosyLBYsJajKxqJkJBY1Baiw7F2VDymqS1GUZdlDKWi1Fgyl+UeUUlqLCyF+UMootTkDKX5RWFFqMoWL8ospJgtRYTRflBxRKW2NKJGxkuInBEW2NYTiZGrQsiMrbGcSLgZLgRcCNWx3BEchk5CLgZW1GrRF00ZOrB0kEtiukuQtUjJdJC1SBbMuK4XQroM0dwuGZBdAowuK6C6KlJBcWZEk0biEk0x3EmgujVSykFyN0O6NRAlcLiug3FpDuSuQuh3XMtCVwuRuuY7oUguO5G6C6FKlcLkboLoUG2K4XQhQGxNj3C3EpSuJse4W4zMCNxNktwronVUWRZO5FsxLUIMVxtiMy1QFcbYmyFE2K47oW4FFrQ1pUFg2s1o9ayqw7AWKoySmytR9SaRqElk4GOeai72ubRYWk+En7I12il+rE6DCfJ9X/Z24eFw48vKpYGyU/DLoGyU/DLobUDo1Q8e8tVslPwy6Etlp+GXQ2YF1Qd5azZafhl0FstPwy6G0uA1Qd5avZafhl0Hs1Lwy6GyuA1Qd5a3Zqfhl0FstPwy6GzD/fsNUHeWs2Wn4ZdA2an4ZdDZp+u7mO41QveWr2an4ZdA2an4ZdDZ3FcaoO8tbs1Pwy6Bs1Pwy6GyT68guNUJ3lrdmp8pdBbNT5S6GzuA1Qd5ax4Wn4ZdBbLT8MuhtBE1QbJazZafhl0FslPwy6G0C41QuyWlxOGpqnJxvdGncvc6DSHyVfddxztn6nFm41LpwzZORFzG0QcTml0xBuYs7I2FYytHnYZ2QsPKCmXlDKXWQrIrNqso8pZZDsilq1EeUtsFjSL9Fx/WidBhPk+rNHo1fqxN3hX2Pqz6GD44s31eBG47nS8QACYBde/+iFnXcmvTemzA01Qr1KcY4epq56yOeSs70uKKfumORqnUca3nJ3eb2A21w/s4zR3xBiFWxOjq/axNKKdKpxmpdxKtQxuFwFStPFylVhGc1HKvV2A7JoV+HD3OM0O8bi9FwxKxUo1a1FyUFFWUuVyn4pxGJw+HwEo1XGrOUadXd8zS3so7hPdv3chXuk3xMajUUKEZTlfsJuT4to47QGkcTV0rXozqvU032KbW+1gO7v/ABuFdc9/9nEfE2MxVPSeFoU8RKNKs45qaiu5s6DSiq1VLD0ajpuMVetFJtMDb348Qvz+nuYOh8PVpYeNOtU1tVN3qOyzLgaL46r1404ah2VGSr1XHf2Yb3Eg6y4rmFofHrEYajiF3VYKfs2ZdwJXC5ELgO4XFcVwNfjvkq+8TQNs3+M+WqvVGklE4P0OzAoZF3L3Ei4nI6L9UO5FXL3Ai4mVtS7iuy7ILIFtnAcl+PsN4ZdUH4+w3hl1R66ZeOyHWjRyP4+w3hl1H+P8N4ZdRqk2Q69AjkPx/hvDLqP8wML4ZdTUYpZ7u50d/io3GF+T6s81wn2i4SNRNxl670dN8KfGFDHSlTpRacHxfM7cPGnNl9l1ICfD+RHS8kguRuC4gPMlb14cjR4fRlSVarLWzhGUnaMXx5mVpvCVa1KOomqdWNSMlKXc7cH6FTpY108uspazjJRdn7AcdhaDl8TTcZyqxoU6bqT7+9Wsdj8Vu+AxPH9Kf/qw0FoOnhFNq8q1V5qtR72299r8g+I8FXxFCVCjOFPWRlGTmm9zAwfs6f8AyjB89UjB+0iSUMG3utiG23wVja/Ceiq+Dw1PC1ZwqRpRyxlBNMx/ivQFbHapRqwjCjPMlJNtsDNwUHiFTnL/AAIxjkh+6UuLfoaLRP8A17F+m5SX+U6vCUpwpRg3FzjFLNFWjuXI0GC+H8TTx9TG62m1Ue+Ci9yA1PxvRlPSeCjGbhJ5LTj3p3M3Q+lq2DxjwGLy2qycqOIX72+DZbpr4dxOIxlHExrUoqhJNRcXfcZ/xNoFY6hGOZQxFPtU6y3WqcbAbuUlFN8Um/dGhpUatdYiUVTdDE3Uc/flasydPB43ZlSlWpOoo5c+V713GborDTo0Y0ZyjNxW5xW5Ac78AV5U3icBVspUKsnSX/iXdY7C+45eXw/iY6RePp1acVKnqZU3F743vf3Omhfcn323td1wJ3FcimFwJXFcTKsZiFShKo96jG+4DHxT3VPdGpZz9f7ScI1NZZXbs9670YD+PsN4ZdThzcJl04uVOsZFnKv4+w3hl1IP49w3hl1OacUvbvDq2JnKfjvDeF9Q/HeG8L6k0yuyHVXC5yn46w3J9Q/HWG5PqNMrsh5eB6N+W8POn0QflvDz59Edm3g5ukvOQsei/lvDzp9EP8toefPoht4L0l5yB6Mvs1h58+iH+W0PPn0RdvGk6S8559T0j7FnbEVvaJPDfZhCUra+e/0R1fwR8GLR9SdSNRzU++9t1j1xzcePLm7CdeMXvvf2YtpjzfRlj4voI9WFe0x9egtpj69C0QoQWJjxu1bkLaY8nyXeWMP9+xKFe0R7t+/jZhtMbcbX5byz0dregChW8THm+/duYtqjxbX0LAFCvaY8L9A2heu/hYsuAoV7RHu3+u5i2mPdd24bmWCYoVrEx9ejHtKXfdP2JgKFbxEfV+u8Noj33ftZkwFCG0x9ejDaY+vRkwLQhtEVzf0ZiaXknhK1n+x8PQzl3+ljHx1F1KU6d/mTQHzNVXbn/nl/ZCx6hV+y6Hblr53cr8N12Yz+zWC/78+iPDnyiPr14xMvOQPRPy2h50+iE/s3h50+iMTl4txw5POwPQ/y5h50+iF+XUPOn0RNvA6S8+Fb0PQn9nUfOn0Qvy6j50+iG3gvSXoIgbEmfO8dXhjTFcLl8PEkMimST/g1EzTPVlaP/wASPQ2uF+T6v+zU6Of6i92ajSle+NpUsRKcKMlUUHTbjfdvu0fQ/P8AHLl+uyv0C5z8owWGWEwk53cJOE5tyk16tmtliXiMBJqU41tHSam02tZOPedTwdjcLnJYiUI4aOObqyquMctJSkk5cdxqcPpKccViXWhVWGlKgp2k7wlJbrAehmm0ppLERnlw9PWKPztq6fovU5/D1XPEYmjUrypKlUthrqTzU7d7fEv0RRetrRxNSbyxc4ODlBOHBgdXhJTlTUqiSla7iuHuXXPO1i6so4N1XUzSxNeOWLlHNST7N/oX0MTVeI0k4azNCVKMIttrVuPaaA7wLnG4puFLAzw8pyqTrU41VKTf6Te9kdF05TeNnCVR1adSpq4OTt3gdoI4ivOUdHqrCVR4vWpWvK3z79x0ulZPYqrk2pLDyk3HvUsvADZXC55/Ukti0RPWVc9WvSVTtSu4vvubPBPOsTLFSnCcJTUVFtfop9hq3EDrbhc85rVa8pYF1XUjVnHF5lFtJwS7Df0LMNjqmXBUak506Dozz1HmcnVzdm7A9BuFzms9sPLDxr5p1ZtRqWacImsracnPCQjmcVTqSpV6lnmUI7lL6gdxcVzhtLdnB1pwrTqZqlDLlzRcVfuLaNZy0lhYS1kaeySclmdm797A7S4X43PN1Wk8DpRqdVKniauWo3K7V12YlunZyy4ZU51HajTdRJyWROK3vmB3Fb9/0NcLQj/4Rb2+bk7t/ULnBndOGAyDJNkGzjm3TEBiBsi2TxagMLiuK48WoWMQgJ4pjIDTKJoaK7kka/iMzAPtrkzPhQjOCUoqW9tX4b+ZrsA+2jaYb5fqzv8AzfHFm+pRowvdK1uPFmJj6ElFRo04y10rVbvLlg+PqzOA63gqhQjlinFNxVkuA9nhv7K7VszsncncCCueGg3GWVNx3J23jrUIzackuyTC5RXPDwdm0m+G4I0Ixd1FJvv9fcsuICuGHgm8sEm944UYRd4xV338CYgK1h4KWZJXfG3+hZOKknHh3b+QwAqeGp7koq0e5W4+gVKEJNSaWaPduLAArqUIN3yrd+7ivYKlCEllcIuK7ty3FgAY2wUs+fL2lHJ7RCGj6SlN5FeolF8mkZIAU7LTy5ciUU9y5DeGhdPKty+bj7FogKtlptOOSOV72t1v/o9nh3ZVZ7u7gWABhTgoqcUrRTW5GE3f2M+t+/6GuPn/AKHXgEiLBsjc5HSGITHcz40QCEPBfqySpl1vX+A+oedqHTFqzJyiygtj6slkLlEaRpBhbRlFvcl3ssWkacd2tit73NMrcehDZo99kdGPJ1h48+FyyPvSHmw6Mf3lDzY9GY6w0fCv4JKhHwo9t7z1LvvGPmx6Me3x8yPRlWoXJfwCorkhvNS7bo+ZHow21eZHoytUlyQ9UuSLuk1J7YvMj0Hti8yPRkNUuSHq1yX8Dcaj2teZHow2xeZHoxapckGrXJDca4Pa15kejDa15kejDVLkh6pcl/A3GqC2teZHow2teZHox6pcl/AapckN0mqEdsXmR6MNsXmR6MlqVyQalckN0mtHbV5kejFtsfMj0ZLUrkgdBcl/A3GtHbo+ZHoxPHx82PRj2ePJEXh4+FE3mofeEPNh0YvvKHmw6MTw0fCiDwsfCif6F1JrFU5KSU1JtrcUOG8shh1F3SRNpnPk529eEUxnAjkMhpkcrPGXrEqMgZC+wrEW1GQWrL7BYFrbPmFgzBcMiwCuABYEFwuUSQyFxxkatJTQyOYeYsIkNEUx3NRKJAJMeY1aGSIZh3LaJXC4rhcCVx3I3DMBK4XFmDMCjuFyLkLMBK4swrizEtaSzEXIVxNszKndkbsGyNzKhtkW2DZFszKndiuITMrBiZEAGIAAsEABQAAAMVwAAQ7gBQ7hcANIlcbYAaQ0MAKhgMAgAAKHcaACgTAAKC4XACAEICKQNgBkQYgAypEWAGVDEAEUrhcAAQgA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5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6057"/>
          </a:xfrm>
        </p:spPr>
        <p:txBody>
          <a:bodyPr/>
          <a:lstStyle/>
          <a:p>
            <a:r>
              <a:rPr lang="ru-RU" smtClean="0"/>
              <a:t>Ситуация 1</a:t>
            </a:r>
            <a:endParaRPr lang="ru-RU" dirty="0"/>
          </a:p>
        </p:txBody>
      </p:sp>
      <p:sp>
        <p:nvSpPr>
          <p:cNvPr id="4" name="AutoShape 2" descr="data:image/jpeg;base64,/9j/4AAQSkZJRgABAQAAAQABAAD/2wCEAAkGBxAPDQ4NDxAQDw0MDQ0NDQwNEA8PDQ0MFBEWFhQRFBQYHCggGBolHBQUITEhJSkrLi4uFx8zODMsNygtLisBCgoKDg0NFA8PFywcFBwsLCwsLCwsLDcsLCw3LCw3LCwsLDcsLDcsLCwrLCsrKywrLDcrLCsrKysrKysrKysrK//AABEIAKgBLAMBIgACEQEDEQH/xAAcAAACAgMBAQAAAAAAAAAAAAAAAQIDBAUGBwj/xAA9EAACAQICBwYDCAAEBwAAAAAAAQIDEQQSBRMUIUFRkSIxUlNhcQYygQcVFhcjQqGxM3LB8CQlNUNjsuH/xAAZAQEBAQEBAQAAAAAAAAAAAAAAAQIEAwX/xAAfEQEAAgIDAQEBAQAAAAAAAAAAAREDEwISITEEQRT/2gAMAwEAAhEDEQA/AO9ysMrMgR8J9K1GRicGZAA7MbIx5WZAWEFsdRY8jMhIdjSWoyAosyLBYsJajKxqJkJBY1Baiw7F2VDymqS1GUZdlDKWi1Fgyl+UeUUlqLCyF+UMootTkDKX5RWFFqMoWL8ospJgtRYTRflBxRKW2NKJGxkuInBEW2NYTiZGrQsiMrbGcSLgZLgRcCNWx3BEchk5CLgZW1GrRF00ZOrB0kEtiukuQtUjJdJC1SBbMuK4XQroM0dwuGZBdAowuK6C6KlJBcWZEk0biEk0x3EmgujVSykFyN0O6NRAlcLiug3FpDuSuQuh3XMtCVwuRuuY7oUguO5G6C6FKlcLkboLoUG2K4XQhQGxNj3C3EpSuJse4W4zMCNxNktwronVUWRZO5FsxLUIMVxtiMy1QFcbYmyFE2K47oW4FFrQ1pUFg2s1o9ayqw7AWKoySmytR9SaRqElk4GOeai72ubRYWk+En7I12il+rE6DCfJ9X/Z24eFw48vKpYGyU/DLoGyU/DLobUDo1Q8e8tVslPwy6Etlp+GXQ2YF1Qd5azZafhl0FstPwy6G0uA1Qd5avZafhl0Hs1Lwy6GyuA1Qd5a3Zqfhl0FstPwy6GzD/fsNUHeWs2Wn4ZdA2an4ZdDZp+u7mO41QveWr2an4ZdA2an4ZdDZ3FcaoO8tbs1Pwy6Bs1Pwy6GyT68guNUJ3lrdmp8pdBbNT5S6GzuA1Qd5ax4Wn4ZdBbLT8MuhtBE1QbJazZafhl0FslPwy6G0C41QuyWlxOGpqnJxvdGncvc6DSHyVfddxztn6nFm41LpwzZORFzG0QcTml0xBuYs7I2FYytHnYZ2QsPKCmXlDKXWQrIrNqso8pZZDsilq1EeUtsFjSL9Fx/WidBhPk+rNHo1fqxN3hX2Pqz6GD44s31eBG47nS8QACYBde/+iFnXcmvTemzA01Qr1KcY4epq56yOeSs70uKKfumORqnUca3nJ3eb2A21w/s4zR3xBiFWxOjq/axNKKdKpxmpdxKtQxuFwFStPFylVhGc1HKvV2A7JoV+HD3OM0O8bi9FwxKxUo1a1FyUFFWUuVyn4pxGJw+HwEo1XGrOUadXd8zS3so7hPdv3chXuk3xMajUUKEZTlfsJuT4to47QGkcTV0rXozqvU032KbW+1gO7v/ABuFdc9/9nEfE2MxVPSeFoU8RKNKs45qaiu5s6DSiq1VLD0ajpuMVetFJtMDb348Qvz+nuYOh8PVpYeNOtU1tVN3qOyzLgaL46r1404ah2VGSr1XHf2Yb3Eg6y4rmFofHrEYajiF3VYKfs2ZdwJXC5ELgO4XFcVwNfjvkq+8TQNs3+M+WqvVGklE4P0OzAoZF3L3Ei4nI6L9UO5FXL3Ai4mVtS7iuy7ILIFtnAcl+PsN4ZdUH4+w3hl1R66ZeOyHWjRyP4+w3hl1H+P8N4ZdRqk2Q69AjkPx/hvDLqP8wML4ZdTUYpZ7u50d/io3GF+T6s81wn2i4SNRNxl670dN8KfGFDHSlTpRacHxfM7cPGnNl9l1ICfD+RHS8kguRuC4gPMlb14cjR4fRlSVarLWzhGUnaMXx5mVpvCVa1KOomqdWNSMlKXc7cH6FTpY108uspazjJRdn7AcdhaDl8TTcZyqxoU6bqT7+9Wsdj8Vu+AxPH9Kf/qw0FoOnhFNq8q1V5qtR72299r8g+I8FXxFCVCjOFPWRlGTmm9zAwfs6f8AyjB89UjB+0iSUMG3utiG23wVja/Ceiq+Dw1PC1ZwqRpRyxlBNMx/ivQFbHapRqwjCjPMlJNtsDNwUHiFTnL/AAIxjkh+6UuLfoaLRP8A17F+m5SX+U6vCUpwpRg3FzjFLNFWjuXI0GC+H8TTx9TG62m1Ue+Ci9yA1PxvRlPSeCjGbhJ5LTj3p3M3Q+lq2DxjwGLy2qycqOIX72+DZbpr4dxOIxlHExrUoqhJNRcXfcZ/xNoFY6hGOZQxFPtU6y3WqcbAbuUlFN8Um/dGhpUatdYiUVTdDE3Uc/flasydPB43ZlSlWpOoo5c+V713GborDTo0Y0ZyjNxW5xW5Ac78AV5U3icBVspUKsnSX/iXdY7C+45eXw/iY6RePp1acVKnqZU3F743vf3Omhfcn323td1wJ3FcimFwJXFcTKsZiFShKo96jG+4DHxT3VPdGpZz9f7ScI1NZZXbs9670YD+PsN4ZdThzcJl04uVOsZFnKv4+w3hl1IP49w3hl1OacUvbvDq2JnKfjvDeF9Q/HeG8L6k0yuyHVXC5yn46w3J9Q/HWG5PqNMrsh5eB6N+W8POn0QflvDz59Edm3g5ukvOQsei/lvDzp9EP8toefPoht4L0l5yB6Mvs1h58+iH+W0PPn0RdvGk6S8559T0j7FnbEVvaJPDfZhCUra+e/0R1fwR8GLR9SdSNRzU++9t1j1xzcePLm7CdeMXvvf2YtpjzfRlj4voI9WFe0x9egtpj69C0QoQWJjxu1bkLaY8nyXeWMP9+xKFe0R7t+/jZhtMbcbX5byz0dregChW8THm+/duYtqjxbX0LAFCvaY8L9A2heu/hYsuAoV7RHu3+u5i2mPdd24bmWCYoVrEx9ejHtKXfdP2JgKFbxEfV+u8Noj33ftZkwFCG0x9ejDaY+vRkwLQhtEVzf0ZiaXknhK1n+x8PQzl3+ljHx1F1KU6d/mTQHzNVXbn/nl/ZCx6hV+y6Hblr53cr8N12Yz+zWC/78+iPDnyiPr14xMvOQPRPy2h50+iE/s3h50+iMTl4txw5POwPQ/y5h50+iF+XUPOn0RNvA6S8+Fb0PQn9nUfOn0Qvy6j50+iG3gvSXoIgbEmfO8dXhjTFcLl8PEkMimST/g1EzTPVlaP/wASPQ2uF+T6v+zU6Of6i92ajSle+NpUsRKcKMlUUHTbjfdvu0fQ/P8AHLl+uyv0C5z8owWGWEwk53cJOE5tyk16tmtliXiMBJqU41tHSam02tZOPedTwdjcLnJYiUI4aOObqyquMctJSkk5cdxqcPpKccViXWhVWGlKgp2k7wlJbrAehmm0ppLERnlw9PWKPztq6fovU5/D1XPEYmjUrypKlUthrqTzU7d7fEv0RRetrRxNSbyxc4ODlBOHBgdXhJTlTUqiSla7iuHuXXPO1i6so4N1XUzSxNeOWLlHNST7N/oX0MTVeI0k4azNCVKMIttrVuPaaA7wLnG4puFLAzw8pyqTrU41VKTf6Te9kdF05TeNnCVR1adSpq4OTt3gdoI4ivOUdHqrCVR4vWpWvK3z79x0ulZPYqrk2pLDyk3HvUsvADZXC55/Ukti0RPWVc9WvSVTtSu4vvubPBPOsTLFSnCcJTUVFtfop9hq3EDrbhc85rVa8pYF1XUjVnHF5lFtJwS7Df0LMNjqmXBUak506Dozz1HmcnVzdm7A9BuFzms9sPLDxr5p1ZtRqWacImsracnPCQjmcVTqSpV6lnmUI7lL6gdxcVzhtLdnB1pwrTqZqlDLlzRcVfuLaNZy0lhYS1kaeySclmdm797A7S4X43PN1Wk8DpRqdVKniauWo3K7V12YlunZyy4ZU51HajTdRJyWROK3vmB3Fb9/0NcLQj/4Rb2+bk7t/ULnBndOGAyDJNkGzjm3TEBiBsi2TxagMLiuK48WoWMQgJ4pjIDTKJoaK7kka/iMzAPtrkzPhQjOCUoqW9tX4b+ZrsA+2jaYb5fqzv8AzfHFm+pRowvdK1uPFmJj6ElFRo04y10rVbvLlg+PqzOA63gqhQjlinFNxVkuA9nhv7K7VszsncncCCueGg3GWVNx3J23jrUIzackuyTC5RXPDwdm0m+G4I0Ixd1FJvv9fcsuICuGHgm8sEm944UYRd4xV338CYgK1h4KWZJXfG3+hZOKknHh3b+QwAqeGp7koq0e5W4+gVKEJNSaWaPduLAArqUIN3yrd+7ivYKlCEllcIuK7ty3FgAY2wUs+fL2lHJ7RCGj6SlN5FeolF8mkZIAU7LTy5ciUU9y5DeGhdPKty+bj7FogKtlptOOSOV72t1v/o9nh3ZVZ7u7gWABhTgoqcUrRTW5GE3f2M+t+/6GuPn/AKHXgEiLBsjc5HSGITHcz40QCEPBfqySpl1vX+A+oedqHTFqzJyiygtj6slkLlEaRpBhbRlFvcl3ssWkacd2tit73NMrcehDZo99kdGPJ1h48+FyyPvSHmw6Mf3lDzY9GY6w0fCv4JKhHwo9t7z1LvvGPmx6Me3x8yPRlWoXJfwCorkhvNS7bo+ZHow21eZHoytUlyQ9UuSLuk1J7YvMj0Hti8yPRkNUuSHq1yX8Dcaj2teZHow2xeZHoxapckGrXJDca4Pa15kejDa15kejDVLkh6pcl/A3GqC2teZHow2teZHox6pcl/AapckN0mqEdsXmR6MNsXmR6MlqVyQalckN0mtHbV5kejFtsfMj0ZLUrkgdBcl/A3GtHbo+ZHoxPHx82PRj2ePJEXh4+FE3mofeEPNh0YvvKHmw6MTw0fCiDwsfCif6F1JrFU5KSU1JtrcUOG8shh1F3SRNpnPk529eEUxnAjkMhpkcrPGXrEqMgZC+wrEW1GQWrL7BYFrbPmFgzBcMiwCuABYEFwuUSQyFxxkatJTQyOYeYsIkNEUx3NRKJAJMeY1aGSIZh3LaJXC4rhcCVx3I3DMBK4XFmDMCjuFyLkLMBK4swrizEtaSzEXIVxNszKndkbsGyNzKhtkW2DZFszKndiuITMrBiZEAGIAAsEABQAAAMVwAAQ7gBQ7hcANIlcbYAaQ0MAKhgMAgAAKHcaACgTAAKC4XACAEICKQNgBkQYgAypEWAGVDEAEUrhcAAQg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5743" y="954995"/>
            <a:ext cx="8147248" cy="563325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AutoShape 4" descr="data:image/jpeg;base64,/9j/4AAQSkZJRgABAQAAAQABAAD/2wCEAAkGBxAPDQ4NDxAQDw0MDQ0NDQwNEA8PDQ0MFBEWFhQRFBQYHCggGBolHBQUITEhJSkrLi4uFx8zODMsNygtLisBCgoKDg0NFA8PFywcFBwsLCwsLCwsLDcsLCw3LCw3LCwsLDcsLDcsLCwrLCsrKywrLDcrLCsrKysrKysrKysrK//AABEIAKgBLAMBIgACEQEDEQH/xAAcAAACAgMBAQAAAAAAAAAAAAAAAQIDBAUGBwj/xAA9EAACAQICBwYDCAAEBwAAAAAAAQIDEQQSBRMUIUFRkSIxUlNhcQYygQcVFhcjQqGxM3LB8CQlNUNjsuH/xAAZAQEBAQEBAQAAAAAAAAAAAAAAAQIEAwX/xAAfEQEAAgIDAQEBAQAAAAAAAAAAAREDEwISITEEQRT/2gAMAwEAAhEDEQA/AO9ysMrMgR8J9K1GRicGZAA7MbIx5WZAWEFsdRY8jMhIdjSWoyAosyLBYsJajKxqJkJBY1Baiw7F2VDymqS1GUZdlDKWi1Fgyl+UeUUlqLCyF+UMootTkDKX5RWFFqMoWL8ospJgtRYTRflBxRKW2NKJGxkuInBEW2NYTiZGrQsiMrbGcSLgZLgRcCNWx3BEchk5CLgZW1GrRF00ZOrB0kEtiukuQtUjJdJC1SBbMuK4XQroM0dwuGZBdAowuK6C6KlJBcWZEk0biEk0x3EmgujVSykFyN0O6NRAlcLiug3FpDuSuQuh3XMtCVwuRuuY7oUguO5G6C6FKlcLkboLoUG2K4XQhQGxNj3C3EpSuJse4W4zMCNxNktwronVUWRZO5FsxLUIMVxtiMy1QFcbYmyFE2K47oW4FFrQ1pUFg2s1o9ayqw7AWKoySmytR9SaRqElk4GOeai72ubRYWk+En7I12il+rE6DCfJ9X/Z24eFw48vKpYGyU/DLoGyU/DLobUDo1Q8e8tVslPwy6Etlp+GXQ2YF1Qd5azZafhl0FstPwy6G0uA1Qd5avZafhl0Hs1Lwy6GyuA1Qd5a3Zqfhl0FstPwy6GzD/fsNUHeWs2Wn4ZdA2an4ZdDZp+u7mO41QveWr2an4ZdA2an4ZdDZ3FcaoO8tbs1Pwy6Bs1Pwy6GyT68guNUJ3lrdmp8pdBbNT5S6GzuA1Qd5ax4Wn4ZdBbLT8MuhtBE1QbJazZafhl0FslPwy6G0C41QuyWlxOGpqnJxvdGncvc6DSHyVfddxztn6nFm41LpwzZORFzG0QcTml0xBuYs7I2FYytHnYZ2QsPKCmXlDKXWQrIrNqso8pZZDsilq1EeUtsFjSL9Fx/WidBhPk+rNHo1fqxN3hX2Pqz6GD44s31eBG47nS8QACYBde/+iFnXcmvTemzA01Qr1KcY4epq56yOeSs70uKKfumORqnUca3nJ3eb2A21w/s4zR3xBiFWxOjq/axNKKdKpxmpdxKtQxuFwFStPFylVhGc1HKvV2A7JoV+HD3OM0O8bi9FwxKxUo1a1FyUFFWUuVyn4pxGJw+HwEo1XGrOUadXd8zS3so7hPdv3chXuk3xMajUUKEZTlfsJuT4to47QGkcTV0rXozqvU032KbW+1gO7v/ABuFdc9/9nEfE2MxVPSeFoU8RKNKs45qaiu5s6DSiq1VLD0ajpuMVetFJtMDb348Qvz+nuYOh8PVpYeNOtU1tVN3qOyzLgaL46r1404ah2VGSr1XHf2Yb3Eg6y4rmFofHrEYajiF3VYKfs2ZdwJXC5ELgO4XFcVwNfjvkq+8TQNs3+M+WqvVGklE4P0OzAoZF3L3Ei4nI6L9UO5FXL3Ai4mVtS7iuy7ILIFtnAcl+PsN4ZdUH4+w3hl1R66ZeOyHWjRyP4+w3hl1H+P8N4ZdRqk2Q69AjkPx/hvDLqP8wML4ZdTUYpZ7u50d/io3GF+T6s81wn2i4SNRNxl670dN8KfGFDHSlTpRacHxfM7cPGnNl9l1ICfD+RHS8kguRuC4gPMlb14cjR4fRlSVarLWzhGUnaMXx5mVpvCVa1KOomqdWNSMlKXc7cH6FTpY108uspazjJRdn7AcdhaDl8TTcZyqxoU6bqT7+9Wsdj8Vu+AxPH9Kf/qw0FoOnhFNq8q1V5qtR72299r8g+I8FXxFCVCjOFPWRlGTmm9zAwfs6f8AyjB89UjB+0iSUMG3utiG23wVja/Ceiq+Dw1PC1ZwqRpRyxlBNMx/ivQFbHapRqwjCjPMlJNtsDNwUHiFTnL/AAIxjkh+6UuLfoaLRP8A17F+m5SX+U6vCUpwpRg3FzjFLNFWjuXI0GC+H8TTx9TG62m1Ue+Ci9yA1PxvRlPSeCjGbhJ5LTj3p3M3Q+lq2DxjwGLy2qycqOIX72+DZbpr4dxOIxlHExrUoqhJNRcXfcZ/xNoFY6hGOZQxFPtU6y3WqcbAbuUlFN8Um/dGhpUatdYiUVTdDE3Uc/flasydPB43ZlSlWpOoo5c+V713GborDTo0Y0ZyjNxW5xW5Ac78AV5U3icBVspUKsnSX/iXdY7C+45eXw/iY6RePp1acVKnqZU3F743vf3Omhfcn323td1wJ3FcimFwJXFcTKsZiFShKo96jG+4DHxT3VPdGpZz9f7ScI1NZZXbs9670YD+PsN4ZdThzcJl04uVOsZFnKv4+w3hl1IP49w3hl1OacUvbvDq2JnKfjvDeF9Q/HeG8L6k0yuyHVXC5yn46w3J9Q/HWG5PqNMrsh5eB6N+W8POn0QflvDz59Edm3g5ukvOQsei/lvDzp9EP8toefPoht4L0l5yB6Mvs1h58+iH+W0PPn0RdvGk6S8559T0j7FnbEVvaJPDfZhCUra+e/0R1fwR8GLR9SdSNRzU++9t1j1xzcePLm7CdeMXvvf2YtpjzfRlj4voI9WFe0x9egtpj69C0QoQWJjxu1bkLaY8nyXeWMP9+xKFe0R7t+/jZhtMbcbX5byz0dregChW8THm+/duYtqjxbX0LAFCvaY8L9A2heu/hYsuAoV7RHu3+u5i2mPdd24bmWCYoVrEx9ejHtKXfdP2JgKFbxEfV+u8Noj33ftZkwFCG0x9ejDaY+vRkwLQhtEVzf0ZiaXknhK1n+x8PQzl3+ljHx1F1KU6d/mTQHzNVXbn/nl/ZCx6hV+y6Hblr53cr8N12Yz+zWC/78+iPDnyiPr14xMvOQPRPy2h50+iE/s3h50+iMTl4txw5POwPQ/y5h50+iF+XUPOn0RNvA6S8+Fb0PQn9nUfOn0Qvy6j50+iG3gvSXoIgbEmfO8dXhjTFcLl8PEkMimST/g1EzTPVlaP/wASPQ2uF+T6v+zU6Of6i92ajSle+NpUsRKcKMlUUHTbjfdvu0fQ/P8AHLl+uyv0C5z8owWGWEwk53cJOE5tyk16tmtliXiMBJqU41tHSam02tZOPedTwdjcLnJYiUI4aOObqyquMctJSkk5cdxqcPpKccViXWhVWGlKgp2k7wlJbrAehmm0ppLERnlw9PWKPztq6fovU5/D1XPEYmjUrypKlUthrqTzU7d7fEv0RRetrRxNSbyxc4ODlBOHBgdXhJTlTUqiSla7iuHuXXPO1i6so4N1XUzSxNeOWLlHNST7N/oX0MTVeI0k4azNCVKMIttrVuPaaA7wLnG4puFLAzw8pyqTrU41VKTf6Te9kdF05TeNnCVR1adSpq4OTt3gdoI4ivOUdHqrCVR4vWpWvK3z79x0ulZPYqrk2pLDyk3HvUsvADZXC55/Ukti0RPWVc9WvSVTtSu4vvubPBPOsTLFSnCcJTUVFtfop9hq3EDrbhc85rVa8pYF1XUjVnHF5lFtJwS7Df0LMNjqmXBUak506Dozz1HmcnVzdm7A9BuFzms9sPLDxr5p1ZtRqWacImsracnPCQjmcVTqSpV6lnmUI7lL6gdxcVzhtLdnB1pwrTqZqlDLlzRcVfuLaNZy0lhYS1kaeySclmdm797A7S4X43PN1Wk8DpRqdVKniauWo3K7V12YlunZyy4ZU51HajTdRJyWROK3vmB3Fb9/0NcLQj/4Rb2+bk7t/ULnBndOGAyDJNkGzjm3TEBiBsi2TxagMLiuK48WoWMQgJ4pjIDTKJoaK7kka/iMzAPtrkzPhQjOCUoqW9tX4b+ZrsA+2jaYb5fqzv8AzfHFm+pRowvdK1uPFmJj6ElFRo04y10rVbvLlg+PqzOA63gqhQjlinFNxVkuA9nhv7K7VszsncncCCueGg3GWVNx3J23jrUIzackuyTC5RXPDwdm0m+G4I0Ixd1FJvv9fcsuICuGHgm8sEm944UYRd4xV338CYgK1h4KWZJXfG3+hZOKknHh3b+QwAqeGp7koq0e5W4+gVKEJNSaWaPduLAArqUIN3yrd+7ivYKlCEllcIuK7ty3FgAY2wUs+fL2lHJ7RCGj6SlN5FeolF8mkZIAU7LTy5ciUU9y5DeGhdPKty+bj7FogKtlptOOSOV72t1v/o9nh3ZVZ7u7gWABhTgoqcUrRTW5GE3f2M+t+/6GuPn/AKHXgEiLBsjc5HSGITHcz40QCEPBfqySpl1vX+A+oedqHTFqzJyiygtj6slkLlEaRpBhbRlFvcl3ssWkacd2tit73NMrcehDZo99kdGPJ1h48+FyyPvSHmw6Mf3lDzY9GY6w0fCv4JKhHwo9t7z1LvvGPmx6Me3x8yPRlWoXJfwCorkhvNS7bo+ZHow21eZHoytUlyQ9UuSLuk1J7YvMj0Hti8yPRkNUuSHq1yX8Dcaj2teZHow2xeZHoxapckGrXJDca4Pa15kejDa15kejDVLkh6pcl/A3GqC2teZHow2teZHox6pcl/AapckN0mqEdsXmR6MNsXmR6MlqVyQalckN0mtHbV5kejFtsfMj0ZLUrkgdBcl/A3GtHbo+ZHoxPHx82PRj2ePJEXh4+FE3mofeEPNh0YvvKHmw6MTw0fCiDwsfCif6F1JrFU5KSU1JtrcUOG8shh1F3SRNpnPk529eEUxnAjkMhpkcrPGXrEqMgZC+wrEW1GQWrL7BYFrbPmFgzBcMiwCuABYEFwuUSQyFxxkatJTQyOYeYsIkNEUx3NRKJAJMeY1aGSIZh3LaJXC4rhcCVx3I3DMBK4XFmDMCjuFyLkLMBK4swrizEtaSzEXIVxNszKndkbsGyNzKhtkW2DZFszKndiuITMrBiZEAGIAAsEABQAAAMVwAAQ7gBQ7hcANIlcbYAaQ0MAKhgMAgAAKHcaACgTAAKC4XACAEICKQNgBkQYgAypEWAGVDEAEUrhcAAQgA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" y="920649"/>
            <a:ext cx="1995788" cy="14029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Руководитель органа местного самоуправления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30150" y="920596"/>
            <a:ext cx="3374297" cy="14029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Комиссия по соблюдению требований к служебному поведению и урегулированию конфликта интересов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452988" y="875094"/>
            <a:ext cx="2795308" cy="1575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Материалы свидетельствующие о несоблюдении требований к служебному поведению</a:t>
            </a:r>
            <a:endParaRPr lang="ru-RU" sz="1200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6529310" y="2333706"/>
            <a:ext cx="714774" cy="607911"/>
          </a:xfrm>
          <a:prstGeom prst="downArrow">
            <a:avLst>
              <a:gd name="adj1" fmla="val 50000"/>
              <a:gd name="adj2" fmla="val 55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70020" y="2963313"/>
            <a:ext cx="7234426" cy="39237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</a:rPr>
              <a:t>Председатель комиссии назначает дату заседания комиссии в 10-х дневный срок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70020" y="3478187"/>
            <a:ext cx="7234425" cy="45251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Организация ознакомления служащего с информацией, поступившей в орган МСУ и с информацией её проверки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70019" y="4068569"/>
            <a:ext cx="7234425" cy="4606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Заседание комиссии и принятие решения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9712" y="4702427"/>
            <a:ext cx="3037944" cy="80653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Муниципальный служащий соблюдал требования к служебному поведению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71625" y="4712442"/>
            <a:ext cx="4243769" cy="7965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Муниципальный служащий не соблюдал требования </a:t>
            </a:r>
            <a:r>
              <a:rPr lang="ru-RU" sz="1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 служебному поведению</a:t>
            </a:r>
            <a:endParaRPr lang="ru-RU" sz="1400" b="1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28846" y="5730702"/>
            <a:ext cx="3612930" cy="83666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Указать муниципальному служащему на недопустимость требований к </a:t>
            </a:r>
            <a:r>
              <a:rPr lang="ru-RU" sz="1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служебному поведению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47529" y="5730703"/>
            <a:ext cx="3163561" cy="8328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Применить к муниципальному </a:t>
            </a:r>
            <a:r>
              <a:rPr lang="ru-RU" sz="1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служащему конкретную меру ответственности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947529" y="3355690"/>
            <a:ext cx="488567" cy="1224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987233" y="3930698"/>
            <a:ext cx="592879" cy="137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339752" y="4529206"/>
            <a:ext cx="576064" cy="1832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724128" y="4509120"/>
            <a:ext cx="648072" cy="20332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3810142" y="5534824"/>
            <a:ext cx="792088" cy="221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372200" y="5508966"/>
            <a:ext cx="720080" cy="2217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1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6057"/>
          </a:xfrm>
        </p:spPr>
        <p:txBody>
          <a:bodyPr/>
          <a:lstStyle/>
          <a:p>
            <a:r>
              <a:rPr lang="ru-RU" dirty="0" smtClean="0"/>
              <a:t>Ситуация 2</a:t>
            </a:r>
            <a:endParaRPr lang="ru-RU" dirty="0"/>
          </a:p>
        </p:txBody>
      </p:sp>
      <p:sp>
        <p:nvSpPr>
          <p:cNvPr id="4" name="AutoShape 2" descr="data:image/jpeg;base64,/9j/4AAQSkZJRgABAQAAAQABAAD/2wCEAAkGBxAPDQ4NDxAQDw0MDQ0NDQwNEA8PDQ0MFBEWFhQRFBQYHCggGBolHBQUITEhJSkrLi4uFx8zODMsNygtLisBCgoKDg0NFA8PFywcFBwsLCwsLCwsLDcsLCw3LCw3LCwsLDcsLDcsLCwrLCsrKywrLDcrLCsrKysrKysrKysrK//AABEIAKgBLAMBIgACEQEDEQH/xAAcAAACAgMBAQAAAAAAAAAAAAAAAQIDBAUGBwj/xAA9EAACAQICBwYDCAAEBwAAAAAAAQIDEQQSBRMUIUFRkSIxUlNhcQYygQcVFhcjQqGxM3LB8CQlNUNjsuH/xAAZAQEBAQEBAQAAAAAAAAAAAAAAAQIEAwX/xAAfEQEAAgIDAQEBAQAAAAAAAAAAAREDEwISITEEQRT/2gAMAwEAAhEDEQA/AO9ysMrMgR8J9K1GRicGZAA7MbIx5WZAWEFsdRY8jMhIdjSWoyAosyLBYsJajKxqJkJBY1Baiw7F2VDymqS1GUZdlDKWi1Fgyl+UeUUlqLCyF+UMootTkDKX5RWFFqMoWL8ospJgtRYTRflBxRKW2NKJGxkuInBEW2NYTiZGrQsiMrbGcSLgZLgRcCNWx3BEchk5CLgZW1GrRF00ZOrB0kEtiukuQtUjJdJC1SBbMuK4XQroM0dwuGZBdAowuK6C6KlJBcWZEk0biEk0x3EmgujVSykFyN0O6NRAlcLiug3FpDuSuQuh3XMtCVwuRuuY7oUguO5G6C6FKlcLkboLoUG2K4XQhQGxNj3C3EpSuJse4W4zMCNxNktwronVUWRZO5FsxLUIMVxtiMy1QFcbYmyFE2K47oW4FFrQ1pUFg2s1o9ayqw7AWKoySmytR9SaRqElk4GOeai72ubRYWk+En7I12il+rE6DCfJ9X/Z24eFw48vKpYGyU/DLoGyU/DLobUDo1Q8e8tVslPwy6Etlp+GXQ2YF1Qd5azZafhl0FstPwy6G0uA1Qd5avZafhl0Hs1Lwy6GyuA1Qd5a3Zqfhl0FstPwy6GzD/fsNUHeWs2Wn4ZdA2an4ZdDZp+u7mO41QveWr2an4ZdA2an4ZdDZ3FcaoO8tbs1Pwy6Bs1Pwy6GyT68guNUJ3lrdmp8pdBbNT5S6GzuA1Qd5ax4Wn4ZdBbLT8MuhtBE1QbJazZafhl0FslPwy6G0C41QuyWlxOGpqnJxvdGncvc6DSHyVfddxztn6nFm41LpwzZORFzG0QcTml0xBuYs7I2FYytHnYZ2QsPKCmXlDKXWQrIrNqso8pZZDsilq1EeUtsFjSL9Fx/WidBhPk+rNHo1fqxN3hX2Pqz6GD44s31eBG47nS8QACYBde/+iFnXcmvTemzA01Qr1KcY4epq56yOeSs70uKKfumORqnUca3nJ3eb2A21w/s4zR3xBiFWxOjq/axNKKdKpxmpdxKtQxuFwFStPFylVhGc1HKvV2A7JoV+HD3OM0O8bi9FwxKxUo1a1FyUFFWUuVyn4pxGJw+HwEo1XGrOUadXd8zS3so7hPdv3chXuk3xMajUUKEZTlfsJuT4to47QGkcTV0rXozqvU032KbW+1gO7v/ABuFdc9/9nEfE2MxVPSeFoU8RKNKs45qaiu5s6DSiq1VLD0ajpuMVetFJtMDb348Qvz+nuYOh8PVpYeNOtU1tVN3qOyzLgaL46r1404ah2VGSr1XHf2Yb3Eg6y4rmFofHrEYajiF3VYKfs2ZdwJXC5ELgO4XFcVwNfjvkq+8TQNs3+M+WqvVGklE4P0OzAoZF3L3Ei4nI6L9UO5FXL3Ai4mVtS7iuy7ILIFtnAcl+PsN4ZdUH4+w3hl1R66ZeOyHWjRyP4+w3hl1H+P8N4ZdRqk2Q69AjkPx/hvDLqP8wML4ZdTUYpZ7u50d/io3GF+T6s81wn2i4SNRNxl670dN8KfGFDHSlTpRacHxfM7cPGnNl9l1ICfD+RHS8kguRuC4gPMlb14cjR4fRlSVarLWzhGUnaMXx5mVpvCVa1KOomqdWNSMlKXc7cH6FTpY108uspazjJRdn7AcdhaDl8TTcZyqxoU6bqT7+9Wsdj8Vu+AxPH9Kf/qw0FoOnhFNq8q1V5qtR72299r8g+I8FXxFCVCjOFPWRlGTmm9zAwfs6f8AyjB89UjB+0iSUMG3utiG23wVja/Ceiq+Dw1PC1ZwqRpRyxlBNMx/ivQFbHapRqwjCjPMlJNtsDNwUHiFTnL/AAIxjkh+6UuLfoaLRP8A17F+m5SX+U6vCUpwpRg3FzjFLNFWjuXI0GC+H8TTx9TG62m1Ue+Ci9yA1PxvRlPSeCjGbhJ5LTj3p3M3Q+lq2DxjwGLy2qycqOIX72+DZbpr4dxOIxlHExrUoqhJNRcXfcZ/xNoFY6hGOZQxFPtU6y3WqcbAbuUlFN8Um/dGhpUatdYiUVTdDE3Uc/flasydPB43ZlSlWpOoo5c+V713GborDTo0Y0ZyjNxW5xW5Ac78AV5U3icBVspUKsnSX/iXdY7C+45eXw/iY6RePp1acVKnqZU3F743vf3Omhfcn323td1wJ3FcimFwJXFcTKsZiFShKo96jG+4DHxT3VPdGpZz9f7ScI1NZZXbs9670YD+PsN4ZdThzcJl04uVOsZFnKv4+w3hl1IP49w3hl1OacUvbvDq2JnKfjvDeF9Q/HeG8L6k0yuyHVXC5yn46w3J9Q/HWG5PqNMrsh5eB6N+W8POn0QflvDz59Edm3g5ukvOQsei/lvDzp9EP8toefPoht4L0l5yB6Mvs1h58+iH+W0PPn0RdvGk6S8559T0j7FnbEVvaJPDfZhCUra+e/0R1fwR8GLR9SdSNRzU++9t1j1xzcePLm7CdeMXvvf2YtpjzfRlj4voI9WFe0x9egtpj69C0QoQWJjxu1bkLaY8nyXeWMP9+xKFe0R7t+/jZhtMbcbX5byz0dregChW8THm+/duYtqjxbX0LAFCvaY8L9A2heu/hYsuAoV7RHu3+u5i2mPdd24bmWCYoVrEx9ejHtKXfdP2JgKFbxEfV+u8Noj33ftZkwFCG0x9ejDaY+vRkwLQhtEVzf0ZiaXknhK1n+x8PQzl3+ljHx1F1KU6d/mTQHzNVXbn/nl/ZCx6hV+y6Hblr53cr8N12Yz+zWC/78+iPDnyiPr14xMvOQPRPy2h50+iE/s3h50+iMTl4txw5POwPQ/y5h50+iF+XUPOn0RNvA6S8+Fb0PQn9nUfOn0Qvy6j50+iG3gvSXoIgbEmfO8dXhjTFcLl8PEkMimST/g1EzTPVlaP/wASPQ2uF+T6v+zU6Of6i92ajSle+NpUsRKcKMlUUHTbjfdvu0fQ/P8AHLl+uyv0C5z8owWGWEwk53cJOE5tyk16tmtliXiMBJqU41tHSam02tZOPedTwdjcLnJYiUI4aOObqyquMctJSkk5cdxqcPpKccViXWhVWGlKgp2k7wlJbrAehmm0ppLERnlw9PWKPztq6fovU5/D1XPEYmjUrypKlUthrqTzU7d7fEv0RRetrRxNSbyxc4ODlBOHBgdXhJTlTUqiSla7iuHuXXPO1i6so4N1XUzSxNeOWLlHNST7N/oX0MTVeI0k4azNCVKMIttrVuPaaA7wLnG4puFLAzw8pyqTrU41VKTf6Te9kdF05TeNnCVR1adSpq4OTt3gdoI4ivOUdHqrCVR4vWpWvK3z79x0ulZPYqrk2pLDyk3HvUsvADZXC55/Ukti0RPWVc9WvSVTtSu4vvubPBPOsTLFSnCcJTUVFtfop9hq3EDrbhc85rVa8pYF1XUjVnHF5lFtJwS7Df0LMNjqmXBUak506Dozz1HmcnVzdm7A9BuFzms9sPLDxr5p1ZtRqWacImsracnPCQjmcVTqSpV6lnmUI7lL6gdxcVzhtLdnB1pwrTqZqlDLlzRcVfuLaNZy0lhYS1kaeySclmdm797A7S4X43PN1Wk8DpRqdVKniauWo3K7V12YlunZyy4ZU51HajTdRJyWROK3vmB3Fb9/0NcLQj/4Rb2+bk7t/ULnBndOGAyDJNkGzjm3TEBiBsi2TxagMLiuK48WoWMQgJ4pjIDTKJoaK7kka/iMzAPtrkzPhQjOCUoqW9tX4b+ZrsA+2jaYb5fqzv8AzfHFm+pRowvdK1uPFmJj6ElFRo04y10rVbvLlg+PqzOA63gqhQjlinFNxVkuA9nhv7K7VszsncncCCueGg3GWVNx3J23jrUIzackuyTC5RXPDwdm0m+G4I0Ixd1FJvv9fcsuICuGHgm8sEm944UYRd4xV338CYgK1h4KWZJXfG3+hZOKknHh3b+QwAqeGp7koq0e5W4+gVKEJNSaWaPduLAArqUIN3yrd+7ivYKlCEllcIuK7ty3FgAY2wUs+fL2lHJ7RCGj6SlN5FeolF8mkZIAU7LTy5ciUU9y5DeGhdPKty+bj7FogKtlptOOSOV72t1v/o9nh3ZVZ7u7gWABhTgoqcUrRTW5GE3f2M+t+/6GuPn/AKHXgEiLBsjc5HSGITHcz40QCEPBfqySpl1vX+A+oedqHTFqzJyiygtj6slkLlEaRpBhbRlFvcl3ssWkacd2tit73NMrcehDZo99kdGPJ1h48+FyyPvSHmw6Mf3lDzY9GY6w0fCv4JKhHwo9t7z1LvvGPmx6Me3x8yPRlWoXJfwCorkhvNS7bo+ZHow21eZHoytUlyQ9UuSLuk1J7YvMj0Hti8yPRkNUuSHq1yX8Dcaj2teZHow2xeZHoxapckGrXJDca4Pa15kejDa15kejDVLkh6pcl/A3GqC2teZHow2teZHox6pcl/AapckN0mqEdsXmR6MNsXmR6MlqVyQalckN0mtHbV5kejFtsfMj0ZLUrkgdBcl/A3GtHbo+ZHoxPHx82PRj2ePJEXh4+FE3mofeEPNh0YvvKHmw6MTw0fCiDwsfCif6F1JrFU5KSU1JtrcUOG8shh1F3SRNpnPk529eEUxnAjkMhpkcrPGXrEqMgZC+wrEW1GQWrL7BYFrbPmFgzBcMiwCuABYEFwuUSQyFxxkatJTQyOYeYsIkNEUx3NRKJAJMeY1aGSIZh3LaJXC4rhcCVx3I3DMBK4XFmDMCjuFyLkLMBK4swrizEtaSzEXIVxNszKndkbsGyNzKhtkW2DZFszKndiuITMrBiZEAGIAAsEABQAAAMVwAAQ7gBQ7hcANIlcbYAaQ0MAKhgMAgAAKHcaACgTAAKC4XACAEICKQNgBkQYgAypEWAGVDEAEUrhcAAQg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5743" y="954995"/>
            <a:ext cx="8147248" cy="563325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AutoShape 4" descr="data:image/jpeg;base64,/9j/4AAQSkZJRgABAQAAAQABAAD/2wCEAAkGBxAPDQ4NDxAQDw0MDQ0NDQwNEA8PDQ0MFBEWFhQRFBQYHCggGBolHBQUITEhJSkrLi4uFx8zODMsNygtLisBCgoKDg0NFA8PFywcFBwsLCwsLCwsLDcsLCw3LCw3LCwsLDcsLDcsLCwrLCsrKywrLDcrLCsrKysrKysrKysrK//AABEIAKgBLAMBIgACEQEDEQH/xAAcAAACAgMBAQAAAAAAAAAAAAAAAQIDBAUGBwj/xAA9EAACAQICBwYDCAAEBwAAAAAAAQIDEQQSBRMUIUFRkSIxUlNhcQYygQcVFhcjQqGxM3LB8CQlNUNjsuH/xAAZAQEBAQEBAQAAAAAAAAAAAAAAAQIEAwX/xAAfEQEAAgIDAQEBAQAAAAAAAAAAAREDEwISITEEQRT/2gAMAwEAAhEDEQA/AO9ysMrMgR8J9K1GRicGZAA7MbIx5WZAWEFsdRY8jMhIdjSWoyAosyLBYsJajKxqJkJBY1Baiw7F2VDymqS1GUZdlDKWi1Fgyl+UeUUlqLCyF+UMootTkDKX5RWFFqMoWL8ospJgtRYTRflBxRKW2NKJGxkuInBEW2NYTiZGrQsiMrbGcSLgZLgRcCNWx3BEchk5CLgZW1GrRF00ZOrB0kEtiukuQtUjJdJC1SBbMuK4XQroM0dwuGZBdAowuK6C6KlJBcWZEk0biEk0x3EmgujVSykFyN0O6NRAlcLiug3FpDuSuQuh3XMtCVwuRuuY7oUguO5G6C6FKlcLkboLoUG2K4XQhQGxNj3C3EpSuJse4W4zMCNxNktwronVUWRZO5FsxLUIMVxtiMy1QFcbYmyFE2K47oW4FFrQ1pUFg2s1o9ayqw7AWKoySmytR9SaRqElk4GOeai72ubRYWk+En7I12il+rE6DCfJ9X/Z24eFw48vKpYGyU/DLoGyU/DLobUDo1Q8e8tVslPwy6Etlp+GXQ2YF1Qd5azZafhl0FstPwy6G0uA1Qd5avZafhl0Hs1Lwy6GyuA1Qd5a3Zqfhl0FstPwy6GzD/fsNUHeWs2Wn4ZdA2an4ZdDZp+u7mO41QveWr2an4ZdA2an4ZdDZ3FcaoO8tbs1Pwy6Bs1Pwy6GyT68guNUJ3lrdmp8pdBbNT5S6GzuA1Qd5ax4Wn4ZdBbLT8MuhtBE1QbJazZafhl0FslPwy6G0C41QuyWlxOGpqnJxvdGncvc6DSHyVfddxztn6nFm41LpwzZORFzG0QcTml0xBuYs7I2FYytHnYZ2QsPKCmXlDKXWQrIrNqso8pZZDsilq1EeUtsFjSL9Fx/WidBhPk+rNHo1fqxN3hX2Pqz6GD44s31eBG47nS8QACYBde/+iFnXcmvTemzA01Qr1KcY4epq56yOeSs70uKKfumORqnUca3nJ3eb2A21w/s4zR3xBiFWxOjq/axNKKdKpxmpdxKtQxuFwFStPFylVhGc1HKvV2A7JoV+HD3OM0O8bi9FwxKxUo1a1FyUFFWUuVyn4pxGJw+HwEo1XGrOUadXd8zS3so7hPdv3chXuk3xMajUUKEZTlfsJuT4to47QGkcTV0rXozqvU032KbW+1gO7v/ABuFdc9/9nEfE2MxVPSeFoU8RKNKs45qaiu5s6DSiq1VLD0ajpuMVetFJtMDb348Qvz+nuYOh8PVpYeNOtU1tVN3qOyzLgaL46r1404ah2VGSr1XHf2Yb3Eg6y4rmFofHrEYajiF3VYKfs2ZdwJXC5ELgO4XFcVwNfjvkq+8TQNs3+M+WqvVGklE4P0OzAoZF3L3Ei4nI6L9UO5FXL3Ai4mVtS7iuy7ILIFtnAcl+PsN4ZdUH4+w3hl1R66ZeOyHWjRyP4+w3hl1H+P8N4ZdRqk2Q69AjkPx/hvDLqP8wML4ZdTUYpZ7u50d/io3GF+T6s81wn2i4SNRNxl670dN8KfGFDHSlTpRacHxfM7cPGnNl9l1ICfD+RHS8kguRuC4gPMlb14cjR4fRlSVarLWzhGUnaMXx5mVpvCVa1KOomqdWNSMlKXc7cH6FTpY108uspazjJRdn7AcdhaDl8TTcZyqxoU6bqT7+9Wsdj8Vu+AxPH9Kf/qw0FoOnhFNq8q1V5qtR72299r8g+I8FXxFCVCjOFPWRlGTmm9zAwfs6f8AyjB89UjB+0iSUMG3utiG23wVja/Ceiq+Dw1PC1ZwqRpRyxlBNMx/ivQFbHapRqwjCjPMlJNtsDNwUHiFTnL/AAIxjkh+6UuLfoaLRP8A17F+m5SX+U6vCUpwpRg3FzjFLNFWjuXI0GC+H8TTx9TG62m1Ue+Ci9yA1PxvRlPSeCjGbhJ5LTj3p3M3Q+lq2DxjwGLy2qycqOIX72+DZbpr4dxOIxlHExrUoqhJNRcXfcZ/xNoFY6hGOZQxFPtU6y3WqcbAbuUlFN8Um/dGhpUatdYiUVTdDE3Uc/flasydPB43ZlSlWpOoo5c+V713GborDTo0Y0ZyjNxW5xW5Ac78AV5U3icBVspUKsnSX/iXdY7C+45eXw/iY6RePp1acVKnqZU3F743vf3Omhfcn323td1wJ3FcimFwJXFcTKsZiFShKo96jG+4DHxT3VPdGpZz9f7ScI1NZZXbs9670YD+PsN4ZdThzcJl04uVOsZFnKv4+w3hl1IP49w3hl1OacUvbvDq2JnKfjvDeF9Q/HeG8L6k0yuyHVXC5yn46w3J9Q/HWG5PqNMrsh5eB6N+W8POn0QflvDz59Edm3g5ukvOQsei/lvDzp9EP8toefPoht4L0l5yB6Mvs1h58+iH+W0PPn0RdvGk6S8559T0j7FnbEVvaJPDfZhCUra+e/0R1fwR8GLR9SdSNRzU++9t1j1xzcePLm7CdeMXvvf2YtpjzfRlj4voI9WFe0x9egtpj69C0QoQWJjxu1bkLaY8nyXeWMP9+xKFe0R7t+/jZhtMbcbX5byz0dregChW8THm+/duYtqjxbX0LAFCvaY8L9A2heu/hYsuAoV7RHu3+u5i2mPdd24bmWCYoVrEx9ejHtKXfdP2JgKFbxEfV+u8Noj33ftZkwFCG0x9ejDaY+vRkwLQhtEVzf0ZiaXknhK1n+x8PQzl3+ljHx1F1KU6d/mTQHzNVXbn/nl/ZCx6hV+y6Hblr53cr8N12Yz+zWC/78+iPDnyiPr14xMvOQPRPy2h50+iE/s3h50+iMTl4txw5POwPQ/y5h50+iF+XUPOn0RNvA6S8+Fb0PQn9nUfOn0Qvy6j50+iG3gvSXoIgbEmfO8dXhjTFcLl8PEkMimST/g1EzTPVlaP/wASPQ2uF+T6v+zU6Of6i92ajSle+NpUsRKcKMlUUHTbjfdvu0fQ/P8AHLl+uyv0C5z8owWGWEwk53cJOE5tyk16tmtliXiMBJqU41tHSam02tZOPedTwdjcLnJYiUI4aOObqyquMctJSkk5cdxqcPpKccViXWhVWGlKgp2k7wlJbrAehmm0ppLERnlw9PWKPztq6fovU5/D1XPEYmjUrypKlUthrqTzU7d7fEv0RRetrRxNSbyxc4ODlBOHBgdXhJTlTUqiSla7iuHuXXPO1i6so4N1XUzSxNeOWLlHNST7N/oX0MTVeI0k4azNCVKMIttrVuPaaA7wLnG4puFLAzw8pyqTrU41VKTf6Te9kdF05TeNnCVR1adSpq4OTt3gdoI4ivOUdHqrCVR4vWpWvK3z79x0ulZPYqrk2pLDyk3HvUsvADZXC55/Ukti0RPWVc9WvSVTtSu4vvubPBPOsTLFSnCcJTUVFtfop9hq3EDrbhc85rVa8pYF1XUjVnHF5lFtJwS7Df0LMNjqmXBUak506Dozz1HmcnVzdm7A9BuFzms9sPLDxr5p1ZtRqWacImsracnPCQjmcVTqSpV6lnmUI7lL6gdxcVzhtLdnB1pwrTqZqlDLlzRcVfuLaNZy0lhYS1kaeySclmdm797A7S4X43PN1Wk8DpRqdVKniauWo3K7V12YlunZyy4ZU51HajTdRJyWROK3vmB3Fb9/0NcLQj/4Rb2+bk7t/ULnBndOGAyDJNkGzjm3TEBiBsi2TxagMLiuK48WoWMQgJ4pjIDTKJoaK7kka/iMzAPtrkzPhQjOCUoqW9tX4b+ZrsA+2jaYb5fqzv8AzfHFm+pRowvdK1uPFmJj6ElFRo04y10rVbvLlg+PqzOA63gqhQjlinFNxVkuA9nhv7K7VszsncncCCueGg3GWVNx3J23jrUIzackuyTC5RXPDwdm0m+G4I0Ixd1FJvv9fcsuICuGHgm8sEm944UYRd4xV338CYgK1h4KWZJXfG3+hZOKknHh3b+QwAqeGp7koq0e5W4+gVKEJNSaWaPduLAArqUIN3yrd+7ivYKlCEllcIuK7ty3FgAY2wUs+fL2lHJ7RCGj6SlN5FeolF8mkZIAU7LTy5ciUU9y5DeGhdPKty+bj7FogKtlptOOSOV72t1v/o9nh3ZVZ7u7gWABhTgoqcUrRTW5GE3f2M+t+/6GuPn/AKHXgEiLBsjc5HSGITHcz40QCEPBfqySpl1vX+A+oedqHTFqzJyiygtj6slkLlEaRpBhbRlFvcl3ssWkacd2tit73NMrcehDZo99kdGPJ1h48+FyyPvSHmw6Mf3lDzY9GY6w0fCv4JKhHwo9t7z1LvvGPmx6Me3x8yPRlWoXJfwCorkhvNS7bo+ZHow21eZHoytUlyQ9UuSLuk1J7YvMj0Hti8yPRkNUuSHq1yX8Dcaj2teZHow2xeZHoxapckGrXJDca4Pa15kejDa15kejDVLkh6pcl/A3GqC2teZHow2teZHox6pcl/AapckN0mqEdsXmR6MNsXmR6MlqVyQalckN0mtHbV5kejFtsfMj0ZLUrkgdBcl/A3GtHbo+ZHoxPHx82PRj2ePJEXh4+FE3mofeEPNh0YvvKHmw6MTw0fCiDwsfCif6F1JrFU5KSU1JtrcUOG8shh1F3SRNpnPk529eEUxnAjkMhpkcrPGXrEqMgZC+wrEW1GQWrL7BYFrbPmFgzBcMiwCuABYEFwuUSQyFxxkatJTQyOYeYsIkNEUx3NRKJAJMeY1aGSIZh3LaJXC4rhcCVx3I3DMBK4XFmDMCjuFyLkLMBK4swrizEtaSzEXIVxNszKndkbsGyNzKhtkW2DZFszKndiuITMrBiZEAGIAAsEABQAAAMVwAAQ7gBQ7hcANIlcbYAaQ0MAKhgMAgAAKHcaACgTAAKC4XACAEICKQNgBkQYgAypEWAGVDEAEUrhcAAQgA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" y="920649"/>
            <a:ext cx="1995788" cy="14029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dirty="0" smtClean="0">
                <a:solidFill>
                  <a:schemeClr val="bg2">
                    <a:lumMod val="10000"/>
                  </a:schemeClr>
                </a:solidFill>
              </a:rPr>
              <a:t>Муниципальный</a:t>
            </a: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 служащий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30150" y="920596"/>
            <a:ext cx="3374297" cy="14029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Комиссия по соблюдению требований к служебному поведению и урегулированию конфликта интересов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452988" y="875094"/>
            <a:ext cx="2795308" cy="15759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Заявление о невозможности </a:t>
            </a:r>
            <a:r>
              <a:rPr lang="ru-RU" sz="1200" b="1" smtClean="0"/>
              <a:t>предоставить сведения о доходах супруга(и)</a:t>
            </a:r>
            <a:endParaRPr lang="ru-RU" sz="1200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6529310" y="2333706"/>
            <a:ext cx="714774" cy="607911"/>
          </a:xfrm>
          <a:prstGeom prst="downArrow">
            <a:avLst>
              <a:gd name="adj1" fmla="val 50000"/>
              <a:gd name="adj2" fmla="val 55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70020" y="2963313"/>
            <a:ext cx="7234426" cy="39237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</a:rPr>
              <a:t>Председатель комиссии назначает дату заседания комиссии в 10-х дневный срок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70020" y="3478187"/>
            <a:ext cx="7234425" cy="45251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Организация ознакомления служащего с информацией, поступившей в орган МСУ и с информацией её проверки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70019" y="4068569"/>
            <a:ext cx="7234425" cy="4606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Заседание комиссии и принятие решения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65743" y="4712442"/>
            <a:ext cx="2093477" cy="175301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Причины непредоставления сведений являются объективными и уважительными</a:t>
            </a:r>
            <a:endParaRPr lang="ru-RU" sz="13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749498" y="4622873"/>
            <a:ext cx="2512397" cy="10528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Причины непредоставления сведений не являются уважительными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752757" y="5746090"/>
            <a:ext cx="2495539" cy="876508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Рекомендация муниципальному служащему предоставить </a:t>
            </a:r>
            <a:r>
              <a:rPr lang="ru-RU" sz="1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указанные сведения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5452173" y="5730703"/>
            <a:ext cx="3163561" cy="877029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Применить к муниципальному служащему конкретную меру ответственности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452174" y="4622873"/>
            <a:ext cx="3152270" cy="1017822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Причина непредоставления сведений необъективна и является способом уклонения от предоставления сведений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>
            <a:off x="4860032" y="3355690"/>
            <a:ext cx="720080" cy="1224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5148064" y="3930698"/>
            <a:ext cx="792088" cy="137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1619672" y="4529206"/>
            <a:ext cx="504056" cy="1832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000526" y="4529206"/>
            <a:ext cx="499466" cy="91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886697" y="4529206"/>
            <a:ext cx="637631" cy="916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3850642" y="5675697"/>
            <a:ext cx="505334" cy="12956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6804248" y="5661248"/>
            <a:ext cx="576064" cy="1440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98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6057"/>
          </a:xfrm>
        </p:spPr>
        <p:txBody>
          <a:bodyPr/>
          <a:lstStyle/>
          <a:p>
            <a:r>
              <a:rPr lang="ru-RU" smtClean="0"/>
              <a:t>Ситуация 3</a:t>
            </a:r>
            <a:endParaRPr lang="ru-RU" dirty="0"/>
          </a:p>
        </p:txBody>
      </p:sp>
      <p:sp>
        <p:nvSpPr>
          <p:cNvPr id="4" name="AutoShape 2" descr="data:image/jpeg;base64,/9j/4AAQSkZJRgABAQAAAQABAAD/2wCEAAkGBxAPDQ4NDxAQDw0MDQ0NDQwNEA8PDQ0MFBEWFhQRFBQYHCggGBolHBQUITEhJSkrLi4uFx8zODMsNygtLisBCgoKDg0NFA8PFywcFBwsLCwsLCwsLDcsLCw3LCw3LCwsLDcsLDcsLCwrLCsrKywrLDcrLCsrKysrKysrKysrK//AABEIAKgBLAMBIgACEQEDEQH/xAAcAAACAgMBAQAAAAAAAAAAAAAAAQIDBAUGBwj/xAA9EAACAQICBwYDCAAEBwAAAAAAAQIDEQQSBRMUIUFRkSIxUlNhcQYygQcVFhcjQqGxM3LB8CQlNUNjsuH/xAAZAQEBAQEBAQAAAAAAAAAAAAAAAQIEAwX/xAAfEQEAAgIDAQEBAQAAAAAAAAAAAREDEwISITEEQRT/2gAMAwEAAhEDEQA/AO9ysMrMgR8J9K1GRicGZAA7MbIx5WZAWEFsdRY8jMhIdjSWoyAosyLBYsJajKxqJkJBY1Baiw7F2VDymqS1GUZdlDKWi1Fgyl+UeUUlqLCyF+UMootTkDKX5RWFFqMoWL8ospJgtRYTRflBxRKW2NKJGxkuInBEW2NYTiZGrQsiMrbGcSLgZLgRcCNWx3BEchk5CLgZW1GrRF00ZOrB0kEtiukuQtUjJdJC1SBbMuK4XQroM0dwuGZBdAowuK6C6KlJBcWZEk0biEk0x3EmgujVSykFyN0O6NRAlcLiug3FpDuSuQuh3XMtCVwuRuuY7oUguO5G6C6FKlcLkboLoUG2K4XQhQGxNj3C3EpSuJse4W4zMCNxNktwronVUWRZO5FsxLUIMVxtiMy1QFcbYmyFE2K47oW4FFrQ1pUFg2s1o9ayqw7AWKoySmytR9SaRqElk4GOeai72ubRYWk+En7I12il+rE6DCfJ9X/Z24eFw48vKpYGyU/DLoGyU/DLobUDo1Q8e8tVslPwy6Etlp+GXQ2YF1Qd5azZafhl0FstPwy6G0uA1Qd5avZafhl0Hs1Lwy6GyuA1Qd5a3Zqfhl0FstPwy6GzD/fsNUHeWs2Wn4ZdA2an4ZdDZp+u7mO41QveWr2an4ZdA2an4ZdDZ3FcaoO8tbs1Pwy6Bs1Pwy6GyT68guNUJ3lrdmp8pdBbNT5S6GzuA1Qd5ax4Wn4ZdBbLT8MuhtBE1QbJazZafhl0FslPwy6G0C41QuyWlxOGpqnJxvdGncvc6DSHyVfddxztn6nFm41LpwzZORFzG0QcTml0xBuYs7I2FYytHnYZ2QsPKCmXlDKXWQrIrNqso8pZZDsilq1EeUtsFjSL9Fx/WidBhPk+rNHo1fqxN3hX2Pqz6GD44s31eBG47nS8QACYBde/+iFnXcmvTemzA01Qr1KcY4epq56yOeSs70uKKfumORqnUca3nJ3eb2A21w/s4zR3xBiFWxOjq/axNKKdKpxmpdxKtQxuFwFStPFylVhGc1HKvV2A7JoV+HD3OM0O8bi9FwxKxUo1a1FyUFFWUuVyn4pxGJw+HwEo1XGrOUadXd8zS3so7hPdv3chXuk3xMajUUKEZTlfsJuT4to47QGkcTV0rXozqvU032KbW+1gO7v/ABuFdc9/9nEfE2MxVPSeFoU8RKNKs45qaiu5s6DSiq1VLD0ajpuMVetFJtMDb348Qvz+nuYOh8PVpYeNOtU1tVN3qOyzLgaL46r1404ah2VGSr1XHf2Yb3Eg6y4rmFofHrEYajiF3VYKfs2ZdwJXC5ELgO4XFcVwNfjvkq+8TQNs3+M+WqvVGklE4P0OzAoZF3L3Ei4nI6L9UO5FXL3Ai4mVtS7iuy7ILIFtnAcl+PsN4ZdUH4+w3hl1R66ZeOyHWjRyP4+w3hl1H+P8N4ZdRqk2Q69AjkPx/hvDLqP8wML4ZdTUYpZ7u50d/io3GF+T6s81wn2i4SNRNxl670dN8KfGFDHSlTpRacHxfM7cPGnNl9l1ICfD+RHS8kguRuC4gPMlb14cjR4fRlSVarLWzhGUnaMXx5mVpvCVa1KOomqdWNSMlKXc7cH6FTpY108uspazjJRdn7AcdhaDl8TTcZyqxoU6bqT7+9Wsdj8Vu+AxPH9Kf/qw0FoOnhFNq8q1V5qtR72299r8g+I8FXxFCVCjOFPWRlGTmm9zAwfs6f8AyjB89UjB+0iSUMG3utiG23wVja/Ceiq+Dw1PC1ZwqRpRyxlBNMx/ivQFbHapRqwjCjPMlJNtsDNwUHiFTnL/AAIxjkh+6UuLfoaLRP8A17F+m5SX+U6vCUpwpRg3FzjFLNFWjuXI0GC+H8TTx9TG62m1Ue+Ci9yA1PxvRlPSeCjGbhJ5LTj3p3M3Q+lq2DxjwGLy2qycqOIX72+DZbpr4dxOIxlHExrUoqhJNRcXfcZ/xNoFY6hGOZQxFPtU6y3WqcbAbuUlFN8Um/dGhpUatdYiUVTdDE3Uc/flasydPB43ZlSlWpOoo5c+V713GborDTo0Y0ZyjNxW5xW5Ac78AV5U3icBVspUKsnSX/iXdY7C+45eXw/iY6RePp1acVKnqZU3F743vf3Omhfcn323td1wJ3FcimFwJXFcTKsZiFShKo96jG+4DHxT3VPdGpZz9f7ScI1NZZXbs9670YD+PsN4ZdThzcJl04uVOsZFnKv4+w3hl1IP49w3hl1OacUvbvDq2JnKfjvDeF9Q/HeG8L6k0yuyHVXC5yn46w3J9Q/HWG5PqNMrsh5eB6N+W8POn0QflvDz59Edm3g5ukvOQsei/lvDzp9EP8toefPoht4L0l5yB6Mvs1h58+iH+W0PPn0RdvGk6S8559T0j7FnbEVvaJPDfZhCUra+e/0R1fwR8GLR9SdSNRzU++9t1j1xzcePLm7CdeMXvvf2YtpjzfRlj4voI9WFe0x9egtpj69C0QoQWJjxu1bkLaY8nyXeWMP9+xKFe0R7t+/jZhtMbcbX5byz0dregChW8THm+/duYtqjxbX0LAFCvaY8L9A2heu/hYsuAoV7RHu3+u5i2mPdd24bmWCYoVrEx9ejHtKXfdP2JgKFbxEfV+u8Noj33ftZkwFCG0x9ejDaY+vRkwLQhtEVzf0ZiaXknhK1n+x8PQzl3+ljHx1F1KU6d/mTQHzNVXbn/nl/ZCx6hV+y6Hblr53cr8N12Yz+zWC/78+iPDnyiPr14xMvOQPRPy2h50+iE/s3h50+iMTl4txw5POwPQ/y5h50+iF+XUPOn0RNvA6S8+Fb0PQn9nUfOn0Qvy6j50+iG3gvSXoIgbEmfO8dXhjTFcLl8PEkMimST/g1EzTPVlaP/wASPQ2uF+T6v+zU6Of6i92ajSle+NpUsRKcKMlUUHTbjfdvu0fQ/P8AHLl+uyv0C5z8owWGWEwk53cJOE5tyk16tmtliXiMBJqU41tHSam02tZOPedTwdjcLnJYiUI4aOObqyquMctJSkk5cdxqcPpKccViXWhVWGlKgp2k7wlJbrAehmm0ppLERnlw9PWKPztq6fovU5/D1XPEYmjUrypKlUthrqTzU7d7fEv0RRetrRxNSbyxc4ODlBOHBgdXhJTlTUqiSla7iuHuXXPO1i6so4N1XUzSxNeOWLlHNST7N/oX0MTVeI0k4azNCVKMIttrVuPaaA7wLnG4puFLAzw8pyqTrU41VKTf6Te9kdF05TeNnCVR1adSpq4OTt3gdoI4ivOUdHqrCVR4vWpWvK3z79x0ulZPYqrk2pLDyk3HvUsvADZXC55/Ukti0RPWVc9WvSVTtSu4vvubPBPOsTLFSnCcJTUVFtfop9hq3EDrbhc85rVa8pYF1XUjVnHF5lFtJwS7Df0LMNjqmXBUak506Dozz1HmcnVzdm7A9BuFzms9sPLDxr5p1ZtRqWacImsracnPCQjmcVTqSpV6lnmUI7lL6gdxcVzhtLdnB1pwrTqZqlDLlzRcVfuLaNZy0lhYS1kaeySclmdm797A7S4X43PN1Wk8DpRqdVKniauWo3K7V12YlunZyy4ZU51HajTdRJyWROK3vmB3Fb9/0NcLQj/4Rb2+bk7t/ULnBndOGAyDJNkGzjm3TEBiBsi2TxagMLiuK48WoWMQgJ4pjIDTKJoaK7kka/iMzAPtrkzPhQjOCUoqW9tX4b+ZrsA+2jaYb5fqzv8AzfHFm+pRowvdK1uPFmJj6ElFRo04y10rVbvLlg+PqzOA63gqhQjlinFNxVkuA9nhv7K7VszsncncCCueGg3GWVNx3J23jrUIzackuyTC5RXPDwdm0m+G4I0Ixd1FJvv9fcsuICuGHgm8sEm944UYRd4xV338CYgK1h4KWZJXfG3+hZOKknHh3b+QwAqeGp7koq0e5W4+gVKEJNSaWaPduLAArqUIN3yrd+7ivYKlCEllcIuK7ty3FgAY2wUs+fL2lHJ7RCGj6SlN5FeolF8mkZIAU7LTy5ciUU9y5DeGhdPKty+bj7FogKtlptOOSOV72t1v/o9nh3ZVZ7u7gWABhTgoqcUrRTW5GE3f2M+t+/6GuPn/AKHXgEiLBsjc5HSGITHcz40QCEPBfqySpl1vX+A+oedqHTFqzJyiygtj6slkLlEaRpBhbRlFvcl3ssWkacd2tit73NMrcehDZo99kdGPJ1h48+FyyPvSHmw6Mf3lDzY9GY6w0fCv4JKhHwo9t7z1LvvGPmx6Me3x8yPRlWoXJfwCorkhvNS7bo+ZHow21eZHoytUlyQ9UuSLuk1J7YvMj0Hti8yPRkNUuSHq1yX8Dcaj2teZHow2xeZHoxapckGrXJDca4Pa15kejDa15kejDVLkh6pcl/A3GqC2teZHow2teZHox6pcl/AapckN0mqEdsXmR6MNsXmR6MlqVyQalckN0mtHbV5kejFtsfMj0ZLUrkgdBcl/A3GtHbo+ZHoxPHx82PRj2ePJEXh4+FE3mofeEPNh0YvvKHmw6MTw0fCiDwsfCif6F1JrFU5KSU1JtrcUOG8shh1F3SRNpnPk529eEUxnAjkMhpkcrPGXrEqMgZC+wrEW1GQWrL7BYFrbPmFgzBcMiwCuABYEFwuUSQyFxxkatJTQyOYeYsIkNEUx3NRKJAJMeY1aGSIZh3LaJXC4rhcCVx3I3DMBK4XFmDMCjuFyLkLMBK4swrizEtaSzEXIVxNszKndkbsGyNzKhtkW2DZFszKndiuITMrBiZEAGIAAsEABQAAAMVwAAQ7gBQ7hcANIlcbYAaQ0MAKhgMAgAAKHcaACgTAAKC4XACAEICKQNgBkQYgAypEWAGVDEAEUrhcAAQgAD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65743" y="954995"/>
            <a:ext cx="8147248" cy="5633257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sp>
        <p:nvSpPr>
          <p:cNvPr id="5" name="AutoShape 4" descr="data:image/jpeg;base64,/9j/4AAQSkZJRgABAQAAAQABAAD/2wCEAAkGBxAPDQ4NDxAQDw0MDQ0NDQwNEA8PDQ0MFBEWFhQRFBQYHCggGBolHBQUITEhJSkrLi4uFx8zODMsNygtLisBCgoKDg0NFA8PFywcFBwsLCwsLCwsLDcsLCw3LCw3LCwsLDcsLDcsLCwrLCsrKywrLDcrLCsrKysrKysrKysrK//AABEIAKgBLAMBIgACEQEDEQH/xAAcAAACAgMBAQAAAAAAAAAAAAAAAQIDBAUGBwj/xAA9EAACAQICBwYDCAAEBwAAAAAAAQIDEQQSBRMUIUFRkSIxUlNhcQYygQcVFhcjQqGxM3LB8CQlNUNjsuH/xAAZAQEBAQEBAQAAAAAAAAAAAAAAAQIEAwX/xAAfEQEAAgIDAQEBAQAAAAAAAAAAAREDEwISITEEQRT/2gAMAwEAAhEDEQA/AO9ysMrMgR8J9K1GRicGZAA7MbIx5WZAWEFsdRY8jMhIdjSWoyAosyLBYsJajKxqJkJBY1Baiw7F2VDymqS1GUZdlDKWi1Fgyl+UeUUlqLCyF+UMootTkDKX5RWFFqMoWL8ospJgtRYTRflBxRKW2NKJGxkuInBEW2NYTiZGrQsiMrbGcSLgZLgRcCNWx3BEchk5CLgZW1GrRF00ZOrB0kEtiukuQtUjJdJC1SBbMuK4XQroM0dwuGZBdAowuK6C6KlJBcWZEk0biEk0x3EmgujVSykFyN0O6NRAlcLiug3FpDuSuQuh3XMtCVwuRuuY7oUguO5G6C6FKlcLkboLoUG2K4XQhQGxNj3C3EpSuJse4W4zMCNxNktwronVUWRZO5FsxLUIMVxtiMy1QFcbYmyFE2K47oW4FFrQ1pUFg2s1o9ayqw7AWKoySmytR9SaRqElk4GOeai72ubRYWk+En7I12il+rE6DCfJ9X/Z24eFw48vKpYGyU/DLoGyU/DLobUDo1Q8e8tVslPwy6Etlp+GXQ2YF1Qd5azZafhl0FstPwy6G0uA1Qd5avZafhl0Hs1Lwy6GyuA1Qd5a3Zqfhl0FstPwy6GzD/fsNUHeWs2Wn4ZdA2an4ZdDZp+u7mO41QveWr2an4ZdA2an4ZdDZ3FcaoO8tbs1Pwy6Bs1Pwy6GyT68guNUJ3lrdmp8pdBbNT5S6GzuA1Qd5ax4Wn4ZdBbLT8MuhtBE1QbJazZafhl0FslPwy6G0C41QuyWlxOGpqnJxvdGncvc6DSHyVfddxztn6nFm41LpwzZORFzG0QcTml0xBuYs7I2FYytHnYZ2QsPKCmXlDKXWQrIrNqso8pZZDsilq1EeUtsFjSL9Fx/WidBhPk+rNHo1fqxN3hX2Pqz6GD44s31eBG47nS8QACYBde/+iFnXcmvTemzA01Qr1KcY4epq56yOeSs70uKKfumORqnUca3nJ3eb2A21w/s4zR3xBiFWxOjq/axNKKdKpxmpdxKtQxuFwFStPFylVhGc1HKvV2A7JoV+HD3OM0O8bi9FwxKxUo1a1FyUFFWUuVyn4pxGJw+HwEo1XGrOUadXd8zS3so7hPdv3chXuk3xMajUUKEZTlfsJuT4to47QGkcTV0rXozqvU032KbW+1gO7v/ABuFdc9/9nEfE2MxVPSeFoU8RKNKs45qaiu5s6DSiq1VLD0ajpuMVetFJtMDb348Qvz+nuYOh8PVpYeNOtU1tVN3qOyzLgaL46r1404ah2VGSr1XHf2Yb3Eg6y4rmFofHrEYajiF3VYKfs2ZdwJXC5ELgO4XFcVwNfjvkq+8TQNs3+M+WqvVGklE4P0OzAoZF3L3Ei4nI6L9UO5FXL3Ai4mVtS7iuy7ILIFtnAcl+PsN4ZdUH4+w3hl1R66ZeOyHWjRyP4+w3hl1H+P8N4ZdRqk2Q69AjkPx/hvDLqP8wML4ZdTUYpZ7u50d/io3GF+T6s81wn2i4SNRNxl670dN8KfGFDHSlTpRacHxfM7cPGnNl9l1ICfD+RHS8kguRuC4gPMlb14cjR4fRlSVarLWzhGUnaMXx5mVpvCVa1KOomqdWNSMlKXc7cH6FTpY108uspazjJRdn7AcdhaDl8TTcZyqxoU6bqT7+9Wsdj8Vu+AxPH9Kf/qw0FoOnhFNq8q1V5qtR72299r8g+I8FXxFCVCjOFPWRlGTmm9zAwfs6f8AyjB89UjB+0iSUMG3utiG23wVja/Ceiq+Dw1PC1ZwqRpRyxlBNMx/ivQFbHapRqwjCjPMlJNtsDNwUHiFTnL/AAIxjkh+6UuLfoaLRP8A17F+m5SX+U6vCUpwpRg3FzjFLNFWjuXI0GC+H8TTx9TG62m1Ue+Ci9yA1PxvRlPSeCjGbhJ5LTj3p3M3Q+lq2DxjwGLy2qycqOIX72+DZbpr4dxOIxlHExrUoqhJNRcXfcZ/xNoFY6hGOZQxFPtU6y3WqcbAbuUlFN8Um/dGhpUatdYiUVTdDE3Uc/flasydPB43ZlSlWpOoo5c+V713GborDTo0Y0ZyjNxW5xW5Ac78AV5U3icBVspUKsnSX/iXdY7C+45eXw/iY6RePp1acVKnqZU3F743vf3Omhfcn323td1wJ3FcimFwJXFcTKsZiFShKo96jG+4DHxT3VPdGpZz9f7ScI1NZZXbs9670YD+PsN4ZdThzcJl04uVOsZFnKv4+w3hl1IP49w3hl1OacUvbvDq2JnKfjvDeF9Q/HeG8L6k0yuyHVXC5yn46w3J9Q/HWG5PqNMrsh5eB6N+W8POn0QflvDz59Edm3g5ukvOQsei/lvDzp9EP8toefPoht4L0l5yB6Mvs1h58+iH+W0PPn0RdvGk6S8559T0j7FnbEVvaJPDfZhCUra+e/0R1fwR8GLR9SdSNRzU++9t1j1xzcePLm7CdeMXvvf2YtpjzfRlj4voI9WFe0x9egtpj69C0QoQWJjxu1bkLaY8nyXeWMP9+xKFe0R7t+/jZhtMbcbX5byz0dregChW8THm+/duYtqjxbX0LAFCvaY8L9A2heu/hYsuAoV7RHu3+u5i2mPdd24bmWCYoVrEx9ejHtKXfdP2JgKFbxEfV+u8Noj33ftZkwFCG0x9ejDaY+vRkwLQhtEVzf0ZiaXknhK1n+x8PQzl3+ljHx1F1KU6d/mTQHzNVXbn/nl/ZCx6hV+y6Hblr53cr8N12Yz+zWC/78+iPDnyiPr14xMvOQPRPy2h50+iE/s3h50+iMTl4txw5POwPQ/y5h50+iF+XUPOn0RNvA6S8+Fb0PQn9nUfOn0Qvy6j50+iG3gvSXoIgbEmfO8dXhjTFcLl8PEkMimST/g1EzTPVlaP/wASPQ2uF+T6v+zU6Of6i92ajSle+NpUsRKcKMlUUHTbjfdvu0fQ/P8AHLl+uyv0C5z8owWGWEwk53cJOE5tyk16tmtliXiMBJqU41tHSam02tZOPedTwdjcLnJYiUI4aOObqyquMctJSkk5cdxqcPpKccViXWhVWGlKgp2k7wlJbrAehmm0ppLERnlw9PWKPztq6fovU5/D1XPEYmjUrypKlUthrqTzU7d7fEv0RRetrRxNSbyxc4ODlBOHBgdXhJTlTUqiSla7iuHuXXPO1i6so4N1XUzSxNeOWLlHNST7N/oX0MTVeI0k4azNCVKMIttrVuPaaA7wLnG4puFLAzw8pyqTrU41VKTf6Te9kdF05TeNnCVR1adSpq4OTt3gdoI4ivOUdHqrCVR4vWpWvK3z79x0ulZPYqrk2pLDyk3HvUsvADZXC55/Ukti0RPWVc9WvSVTtSu4vvubPBPOsTLFSnCcJTUVFtfop9hq3EDrbhc85rVa8pYF1XUjVnHF5lFtJwS7Df0LMNjqmXBUak506Dozz1HmcnVzdm7A9BuFzms9sPLDxr5p1ZtRqWacImsracnPCQjmcVTqSpV6lnmUI7lL6gdxcVzhtLdnB1pwrTqZqlDLlzRcVfuLaNZy0lhYS1kaeySclmdm797A7S4X43PN1Wk8DpRqdVKniauWo3K7V12YlunZyy4ZU51HajTdRJyWROK3vmB3Fb9/0NcLQj/4Rb2+bk7t/ULnBndOGAyDJNkGzjm3TEBiBsi2TxagMLiuK48WoWMQgJ4pjIDTKJoaK7kka/iMzAPtrkzPhQjOCUoqW9tX4b+ZrsA+2jaYb5fqzv8AzfHFm+pRowvdK1uPFmJj6ElFRo04y10rVbvLlg+PqzOA63gqhQjlinFNxVkuA9nhv7K7VszsncncCCueGg3GWVNx3J23jrUIzackuyTC5RXPDwdm0m+G4I0Ixd1FJvv9fcsuICuGHgm8sEm944UYRd4xV338CYgK1h4KWZJXfG3+hZOKknHh3b+QwAqeGp7koq0e5W4+gVKEJNSaWaPduLAArqUIN3yrd+7ivYKlCEllcIuK7ty3FgAY2wUs+fL2lHJ7RCGj6SlN5FeolF8mkZIAU7LTy5ciUU9y5DeGhdPKty+bj7FogKtlptOOSOV72t1v/o9nh3ZVZ7u7gWABhTgoqcUrRTW5GE3f2M+t+/6GuPn/AKHXgEiLBsjc5HSGITHcz40QCEPBfqySpl1vX+A+oedqHTFqzJyiygtj6slkLlEaRpBhbRlFvcl3ssWkacd2tit73NMrcehDZo99kdGPJ1h48+FyyPvSHmw6Mf3lDzY9GY6w0fCv4JKhHwo9t7z1LvvGPmx6Me3x8yPRlWoXJfwCorkhvNS7bo+ZHow21eZHoytUlyQ9UuSLuk1J7YvMj0Hti8yPRkNUuSHq1yX8Dcaj2teZHow2xeZHoxapckGrXJDca4Pa15kejDa15kejDVLkh6pcl/A3GqC2teZHow2teZHox6pcl/AapckN0mqEdsXmR6MNsXmR6MlqVyQalckN0mtHbV5kejFtsfMj0ZLUrkgdBcl/A3GtHbo+ZHoxPHx82PRj2ePJEXh4+FE3mofeEPNh0YvvKHmw6MTw0fCiDwsfCif6F1JrFU5KSU1JtrcUOG8shh1F3SRNpnPk529eEUxnAjkMhpkcrPGXrEqMgZC+wrEW1GQWrL7BYFrbPmFgzBcMiwCuABYEFwuUSQyFxxkatJTQyOYeYsIkNEUx3NRKJAJMeY1aGSIZh3LaJXC4rhcCVx3I3DMBK4XFmDMCjuFyLkLMBK4swrizEtaSzEXIVxNszKndkbsGyNzKhtkW2DZFszKndiuITMrBiZEAGIAAsEABQAAAMVwAAQ7gBQ7hcANIlcbYAaQ0MAKhgMAgAAKHcaACgTAAKC4XACAEICKQNgBkQYgAypEWAGVDEAEUrhcAAQgAD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57200" y="920649"/>
            <a:ext cx="1995788" cy="140292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</a:rPr>
              <a:t>Руководитель органа местного самоуправления</a:t>
            </a:r>
            <a:endParaRPr lang="ru-RU" sz="16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30150" y="920596"/>
            <a:ext cx="3374297" cy="14029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Комиссия по соблюдению требований к служебному поведению и урегулированию конфликта интересов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473971" y="713276"/>
            <a:ext cx="2795308" cy="18664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/>
              <a:t>Материалы свидетельствующие о недостоверных (неполных) сведениях </a:t>
            </a:r>
            <a:r>
              <a:rPr lang="ru-RU" sz="1200" b="1" smtClean="0"/>
              <a:t>о расходах</a:t>
            </a:r>
            <a:endParaRPr lang="ru-RU" sz="1200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6529310" y="2333706"/>
            <a:ext cx="714774" cy="607911"/>
          </a:xfrm>
          <a:prstGeom prst="downArrow">
            <a:avLst>
              <a:gd name="adj1" fmla="val 50000"/>
              <a:gd name="adj2" fmla="val 55000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370020" y="2963313"/>
            <a:ext cx="7234426" cy="39237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ysClr val="windowText" lastClr="000000"/>
                </a:solidFill>
              </a:rPr>
              <a:t>Председатель комиссии назначает дату заседания комиссии в 10-х дневный срок</a:t>
            </a:r>
            <a:endParaRPr lang="ru-RU" sz="1400" dirty="0">
              <a:solidFill>
                <a:sysClr val="windowText" lastClr="00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70020" y="3478187"/>
            <a:ext cx="7234425" cy="45251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Организация ознакомления служащего с информацией, поступившей в орган МСУ и с информацией её проверки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370019" y="4068569"/>
            <a:ext cx="7234425" cy="460637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Заседание комиссии и принятие решения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9712" y="4702427"/>
            <a:ext cx="3037944" cy="80653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Сведения признаны достоверными и полными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871625" y="4712442"/>
            <a:ext cx="4243769" cy="79652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Сведения признаны недостоверными и (или</a:t>
            </a:r>
            <a:r>
              <a:rPr lang="ru-RU" sz="1400" b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 неполными</a:t>
            </a:r>
            <a:endParaRPr lang="ru-RU" sz="1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028846" y="5730702"/>
            <a:ext cx="3612930" cy="83666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Направить материалы в органы прокуратуры и (или) иные государственные органы, в соответствии с их полномочиями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947529" y="5730703"/>
            <a:ext cx="3163561" cy="832822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Применить к муниципальному </a:t>
            </a:r>
            <a:r>
              <a:rPr lang="ru-RU" sz="14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служащему конкретную меру ответственности</a:t>
            </a:r>
            <a:endParaRPr lang="ru-RU" sz="1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4641776" y="3284984"/>
            <a:ext cx="627503" cy="1932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4987233" y="3930698"/>
            <a:ext cx="592879" cy="1378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2168684" y="4529206"/>
            <a:ext cx="531108" cy="1832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>
            <a:off x="5580112" y="4540833"/>
            <a:ext cx="576064" cy="2483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4067944" y="5508966"/>
            <a:ext cx="573832" cy="2217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>
            <a:off x="6372200" y="5508966"/>
            <a:ext cx="648072" cy="2574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387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72200" y="264794"/>
            <a:ext cx="2304256" cy="6260549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>Форма ЗАЯВЛЕНИЯ</a:t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муниципального служащего о невозможности по объективным причинам </a:t>
            </a:r>
            <a:r>
              <a:rPr lang="ru-RU" sz="2000" dirty="0" err="1">
                <a:solidFill>
                  <a:schemeClr val="accent5">
                    <a:lumMod val="50000"/>
                  </a:schemeClr>
                </a:solidFill>
              </a:rPr>
              <a:t>предстваить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 сведения о доходах, об имуществе и обязательствах имущественного характера своих супруга (супруги) и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</a:rPr>
              <a:t>несовершеннолетних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</a:rPr>
              <a:t>детей</a:t>
            </a:r>
          </a:p>
        </p:txBody>
      </p:sp>
      <p:pic>
        <p:nvPicPr>
          <p:cNvPr id="5" name="Picture 2" descr="C:\Users\User\Desktop\сканирование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13" b="10713"/>
          <a:stretch>
            <a:fillRect/>
          </a:stretch>
        </p:blipFill>
        <p:spPr bwMode="auto">
          <a:xfrm>
            <a:off x="107504" y="68097"/>
            <a:ext cx="6084168" cy="6760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843867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0192" y="264794"/>
            <a:ext cx="2376264" cy="6260549"/>
          </a:xfrm>
        </p:spPr>
        <p:txBody>
          <a:bodyPr>
            <a:normAutofit/>
          </a:bodyPr>
          <a:lstStyle/>
          <a:p>
            <a:pPr algn="ctr"/>
            <a:endParaRPr lang="ru-RU" sz="2000" b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Форма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УВЕДОМЛЕНИЯ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sz="20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5">
                    <a:lumMod val="50000"/>
                  </a:schemeClr>
                </a:solidFill>
              </a:rPr>
              <a:t>представителя нанимателя о выполнении муниципальным служащим иной оплачиваемой работы</a:t>
            </a:r>
            <a:endParaRPr lang="ru-RU" sz="20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0" y="0"/>
            <a:ext cx="5868144" cy="6858000"/>
          </a:xfrm>
        </p:spPr>
      </p:sp>
      <p:pic>
        <p:nvPicPr>
          <p:cNvPr id="2050" name="Picture 2" descr="C:\Users\User\Desktop\сканирование0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54006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49697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0192" y="264794"/>
            <a:ext cx="2376264" cy="6260549"/>
          </a:xfrm>
        </p:spPr>
        <p:txBody>
          <a:bodyPr>
            <a:normAutofit/>
          </a:bodyPr>
          <a:lstStyle/>
          <a:p>
            <a:pPr algn="ctr"/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Форма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ОБРАЩЕНИЯ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гражданина о даче согласия на замещение на условиях трудового договора должности в организации и (или) на выполнение в данной организации работ (оказание услуг) на условиях гражданско-правового договора</a:t>
            </a:r>
          </a:p>
          <a:p>
            <a:pPr algn="ctr"/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800" b="1" dirty="0">
                <a:solidFill>
                  <a:schemeClr val="accent5">
                    <a:lumMod val="50000"/>
                  </a:schemeClr>
                </a:solidFill>
              </a:rPr>
              <a:t>с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тр.1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0" y="0"/>
            <a:ext cx="5868144" cy="6858000"/>
          </a:xfrm>
        </p:spPr>
      </p:sp>
      <p:pic>
        <p:nvPicPr>
          <p:cNvPr id="3074" name="Picture 2" descr="C:\Users\User\Desktop\сканирование0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1845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98766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0192" y="264794"/>
            <a:ext cx="2376264" cy="6260549"/>
          </a:xfrm>
        </p:spPr>
        <p:txBody>
          <a:bodyPr>
            <a:normAutofit/>
          </a:bodyPr>
          <a:lstStyle/>
          <a:p>
            <a:pPr algn="ctr"/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</a:rPr>
              <a:t>Форма </a:t>
            </a:r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ОБРАЩЕНИЯ </a:t>
            </a: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</a:rPr>
              <a:t>гражданина о даче согласия на замещение на условиях трудового договора должности в организации и (или) на выполнение в данной организации работ (оказание услуг) на условиях гражданско-правового договора</a:t>
            </a:r>
          </a:p>
          <a:p>
            <a:pPr algn="ctr"/>
            <a:endParaRPr lang="ru-RU" sz="1800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accent5">
                    <a:lumMod val="50000"/>
                  </a:schemeClr>
                </a:solidFill>
              </a:rPr>
              <a:t>стр.2</a:t>
            </a:r>
            <a:endParaRPr lang="ru-RU" sz="2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Рисунок 1"/>
          <p:cNvSpPr>
            <a:spLocks noGrp="1"/>
          </p:cNvSpPr>
          <p:nvPr>
            <p:ph type="pic" idx="1"/>
          </p:nvPr>
        </p:nvSpPr>
        <p:spPr>
          <a:xfrm>
            <a:off x="0" y="0"/>
            <a:ext cx="5868144" cy="6858000"/>
          </a:xfrm>
        </p:spPr>
      </p:sp>
      <p:pic>
        <p:nvPicPr>
          <p:cNvPr id="4098" name="Picture 2" descr="C:\Users\User\Desktop\сканирование00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511256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61223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krasproc.ru/upload/images/news/may/m2529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71" y="0"/>
            <a:ext cx="9156171" cy="7703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766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7467600" cy="5997280"/>
          </a:xfrm>
        </p:spPr>
        <p:txBody>
          <a:bodyPr/>
          <a:lstStyle/>
          <a:p>
            <a:pPr marL="0" indent="0"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! </a:t>
            </a:r>
            <a:r>
              <a:rPr lang="ru-RU" b="1" u="sng" dirty="0" smtClean="0"/>
              <a:t>Не</a:t>
            </a:r>
            <a:r>
              <a:rPr lang="ru-RU" dirty="0" smtClean="0"/>
              <a:t> </a:t>
            </a:r>
            <a:r>
              <a:rPr lang="ru-RU" dirty="0"/>
              <a:t>рекомендуется включать в состав комиссии муниципальных служащих, привлекавшихся к дисциплинарной и иной ответственности за несоблюдение требований к служебному поведению и (или) требований об урегулировании конфликта интересов.</a:t>
            </a:r>
          </a:p>
        </p:txBody>
      </p:sp>
      <p:pic>
        <p:nvPicPr>
          <p:cNvPr id="2050" name="Picture 2" descr="http://komikz.ru/images2/big_0ed308398d1ede29bae4593832a179e01371826525_577004_8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9643" y="3284984"/>
            <a:ext cx="5147383" cy="34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737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518237"/>
            <a:ext cx="7467600" cy="5955715"/>
          </a:xfrm>
        </p:spPr>
        <p:txBody>
          <a:bodyPr>
            <a:normAutofit/>
          </a:bodyPr>
          <a:lstStyle/>
          <a:p>
            <a:r>
              <a:rPr lang="ru-RU" dirty="0" smtClean="0"/>
              <a:t>Представителем нанимателя (работодателем) может быть принято решение о </a:t>
            </a:r>
            <a:r>
              <a:rPr lang="ru-RU" b="1" dirty="0" smtClean="0"/>
              <a:t>включении в состав</a:t>
            </a:r>
            <a:r>
              <a:rPr lang="ru-RU" dirty="0" smtClean="0"/>
              <a:t> комиссии представителей профсоюзной организации, действующей в органе местного самоуправления, избирательной комиссии муниципального образования, общественной палаты муниципального образования</a:t>
            </a:r>
          </a:p>
          <a:p>
            <a:r>
              <a:rPr lang="ru-RU" dirty="0" smtClean="0"/>
              <a:t>Представители других организаций (органов) включаются в состав комиссии по согласованию, соответственно, с научными, образовательными организациями, с профсоюзной организацией, избирательной комиссией муниципального образования на основании запроса представителя нанимателя (работодателя)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Лицо согласовывается только с той организацией (органом), которую представляет. Согласование осуществляется в </a:t>
            </a:r>
            <a:r>
              <a:rPr lang="ru-RU" b="1" dirty="0" smtClean="0"/>
              <a:t>10-дневный</a:t>
            </a:r>
            <a:r>
              <a:rPr lang="ru-RU" dirty="0" smtClean="0"/>
              <a:t> срок со дня получения запроса.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047990"/>
            <a:ext cx="7467600" cy="542596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Число представителей, включенных в состав комиссии, </a:t>
            </a:r>
            <a:r>
              <a:rPr lang="ru-RU" b="1" dirty="0"/>
              <a:t>не замещающих </a:t>
            </a:r>
            <a:r>
              <a:rPr lang="ru-RU" dirty="0"/>
              <a:t>должности муниципальной службы в органе местного самоуправления, должно составлять </a:t>
            </a:r>
            <a:r>
              <a:rPr lang="ru-RU" b="1" dirty="0">
                <a:solidFill>
                  <a:srgbClr val="FF0000"/>
                </a:solidFill>
              </a:rPr>
              <a:t>не менее одной четверти от общего числа членов комиссии</a:t>
            </a:r>
            <a:r>
              <a:rPr lang="ru-RU" dirty="0"/>
              <a:t>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Важно </a:t>
            </a:r>
            <a:r>
              <a:rPr lang="ru-RU" dirty="0"/>
              <a:t>сформировать состав комиссии таким образом, чтобы исключить возможность возникновения конфликта интересов, который мог бы повлиять на принимаемые комиссией решения.</a:t>
            </a:r>
          </a:p>
        </p:txBody>
      </p:sp>
    </p:spTree>
    <p:extLst>
      <p:ext uri="{BB962C8B-B14F-4D97-AF65-F5344CB8AC3E}">
        <p14:creationId xmlns:p14="http://schemas.microsoft.com/office/powerpoint/2010/main" val="339055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rgbClr val="00B0F0"/>
                </a:solidFill>
              </a:rPr>
              <a:t>В заседаниях комиссии с правом совещательного голоса участвуют</a:t>
            </a:r>
            <a:r>
              <a:rPr lang="ru-RU" dirty="0" smtClean="0">
                <a:solidFill>
                  <a:srgbClr val="00B0F0"/>
                </a:solidFill>
              </a:rPr>
              <a:t>: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51411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) непосредственный </a:t>
            </a:r>
            <a:r>
              <a:rPr lang="ru-RU" b="1" dirty="0">
                <a:solidFill>
                  <a:srgbClr val="FF0000"/>
                </a:solidFill>
              </a:rPr>
              <a:t>руководитель</a:t>
            </a:r>
            <a:r>
              <a:rPr lang="ru-RU" dirty="0"/>
              <a:t> муниципального служащего, </a:t>
            </a:r>
            <a:r>
              <a:rPr lang="ru-RU" dirty="0" smtClean="0"/>
              <a:t>в отношении </a:t>
            </a:r>
            <a:r>
              <a:rPr lang="ru-RU" dirty="0"/>
              <a:t>которого комиссией рассматривается вопрос. В случае, </a:t>
            </a:r>
            <a:r>
              <a:rPr lang="ru-RU" dirty="0" smtClean="0"/>
              <a:t>если непосредственный руководитель </a:t>
            </a:r>
            <a:r>
              <a:rPr lang="ru-RU" dirty="0"/>
              <a:t>является членом комиссии, необходимо </a:t>
            </a:r>
            <a:r>
              <a:rPr lang="ru-RU" dirty="0" smtClean="0"/>
              <a:t>принять решение </a:t>
            </a:r>
            <a:r>
              <a:rPr lang="ru-RU" dirty="0"/>
              <a:t>о том, что данный член комиссии </a:t>
            </a:r>
            <a:r>
              <a:rPr lang="ru-RU" b="1" dirty="0"/>
              <a:t>не принимает</a:t>
            </a:r>
            <a:r>
              <a:rPr lang="ru-RU" dirty="0"/>
              <a:t> участия в голосовании </a:t>
            </a:r>
            <a:r>
              <a:rPr lang="ru-RU" dirty="0" smtClean="0"/>
              <a:t>и </a:t>
            </a:r>
            <a:r>
              <a:rPr lang="ru-RU" b="1" dirty="0" smtClean="0"/>
              <a:t>не </a:t>
            </a:r>
            <a:r>
              <a:rPr lang="ru-RU" b="1" dirty="0"/>
              <a:t>учитывается</a:t>
            </a:r>
            <a:r>
              <a:rPr lang="ru-RU" dirty="0"/>
              <a:t> при определении кворума по данному вопросу, </a:t>
            </a:r>
            <a:r>
              <a:rPr lang="ru-RU" b="1" dirty="0">
                <a:solidFill>
                  <a:srgbClr val="FF0000"/>
                </a:solidFill>
              </a:rPr>
              <a:t>включив </a:t>
            </a:r>
            <a:r>
              <a:rPr lang="ru-RU" b="1" dirty="0" smtClean="0">
                <a:solidFill>
                  <a:srgbClr val="FF0000"/>
                </a:solidFill>
              </a:rPr>
              <a:t>это решение </a:t>
            </a:r>
            <a:r>
              <a:rPr lang="ru-RU" b="1" dirty="0">
                <a:solidFill>
                  <a:srgbClr val="FF0000"/>
                </a:solidFill>
              </a:rPr>
              <a:t>в </a:t>
            </a:r>
            <a:r>
              <a:rPr lang="ru-RU" b="1" dirty="0" smtClean="0">
                <a:solidFill>
                  <a:srgbClr val="FF0000"/>
                </a:solidFill>
              </a:rPr>
              <a:t>протоколе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б) определяемые председателем комиссии </a:t>
            </a:r>
            <a:r>
              <a:rPr lang="ru-RU" b="1" dirty="0">
                <a:solidFill>
                  <a:srgbClr val="FF0000"/>
                </a:solidFill>
              </a:rPr>
              <a:t>два муниципальных </a:t>
            </a:r>
            <a:r>
              <a:rPr lang="ru-RU" b="1" dirty="0" smtClean="0">
                <a:solidFill>
                  <a:srgbClr val="FF0000"/>
                </a:solidFill>
              </a:rPr>
              <a:t>служащих</a:t>
            </a:r>
            <a:r>
              <a:rPr lang="ru-RU" dirty="0" smtClean="0"/>
              <a:t>, замещающих </a:t>
            </a:r>
            <a:r>
              <a:rPr lang="ru-RU" dirty="0"/>
              <a:t>в органе местного </a:t>
            </a:r>
            <a:r>
              <a:rPr lang="ru-RU" dirty="0" smtClean="0"/>
              <a:t>самоуправления должности</a:t>
            </a:r>
            <a:r>
              <a:rPr lang="ru-RU" dirty="0"/>
              <a:t>, </a:t>
            </a:r>
            <a:r>
              <a:rPr lang="ru-RU" dirty="0" smtClean="0"/>
              <a:t>аналогичные должности </a:t>
            </a:r>
            <a:r>
              <a:rPr lang="ru-RU" dirty="0"/>
              <a:t>муниципального служащего, в отношении которого </a:t>
            </a:r>
            <a:r>
              <a:rPr lang="ru-RU" dirty="0" smtClean="0"/>
              <a:t>рассматривается вопрос</a:t>
            </a:r>
            <a:r>
              <a:rPr lang="ru-RU" dirty="0"/>
              <a:t>, другие муниципальные служащие</a:t>
            </a:r>
            <a:r>
              <a:rPr lang="ru-RU" dirty="0" smtClean="0"/>
              <a:t>, </a:t>
            </a:r>
            <a:r>
              <a:rPr lang="ru-RU" dirty="0"/>
              <a:t>специалисты, которые могут дать пояснения </a:t>
            </a:r>
            <a:r>
              <a:rPr lang="ru-RU" dirty="0" smtClean="0"/>
              <a:t>по вопросам</a:t>
            </a:r>
            <a:r>
              <a:rPr lang="ru-RU" dirty="0"/>
              <a:t>, рассматриваемым комиссией, представители </a:t>
            </a:r>
            <a:r>
              <a:rPr lang="ru-RU" dirty="0" smtClean="0"/>
              <a:t>заинтересованных организаций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598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752</TotalTime>
  <Words>3269</Words>
  <Application>Microsoft Office PowerPoint</Application>
  <PresentationFormat>Экран (4:3)</PresentationFormat>
  <Paragraphs>182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Эркер</vt:lpstr>
      <vt:lpstr>Комиссия ПО СОБЛЮДЕНИЮ ТРЕБОВАНИЙ К СЛУЖЕБНОМУ ПОВЕДЕНИЮ МУНИЦИПАЛЬНЫХ СЛУЖАЩИХ И УРЕГУЛИРОВАНИЮ КОНФЛИКТА ИНТЕРЕСОВ </vt:lpstr>
      <vt:lpstr>Нормативно-правовая база</vt:lpstr>
      <vt:lpstr>Состав комиссии</vt:lpstr>
      <vt:lpstr>В состав комиссии также включаются:</vt:lpstr>
      <vt:lpstr>Презентация PowerPoint</vt:lpstr>
      <vt:lpstr>Презентация PowerPoint</vt:lpstr>
      <vt:lpstr>Презентация PowerPoint</vt:lpstr>
      <vt:lpstr>Презентация PowerPoint</vt:lpstr>
      <vt:lpstr>В заседаниях комиссии с правом совещательного голоса участвуют:</vt:lpstr>
      <vt:lpstr>Презентация PowerPoint</vt:lpstr>
      <vt:lpstr>Презентация PowerPoint</vt:lpstr>
      <vt:lpstr>Презентация PowerPoint</vt:lpstr>
      <vt:lpstr>Полномочия и задачи комиссии</vt:lpstr>
      <vt:lpstr>Презентация PowerPoint</vt:lpstr>
      <vt:lpstr>Презентация PowerPoint</vt:lpstr>
      <vt:lpstr>Основаниями для проведения заседания комиссии являются:</vt:lpstr>
      <vt:lpstr>Презентация PowerPoint</vt:lpstr>
      <vt:lpstr>Основания для проведения заседания</vt:lpstr>
      <vt:lpstr>Презентация PowerPoint</vt:lpstr>
      <vt:lpstr>Мотивированное заключение</vt:lpstr>
      <vt:lpstr>Мотивированное заключение </vt:lpstr>
      <vt:lpstr>Мотивированное заключение </vt:lpstr>
      <vt:lpstr>Мотивированное заключение </vt:lpstr>
      <vt:lpstr>Мотивированное заключение </vt:lpstr>
      <vt:lpstr>Мотивированное заключение должно седержать:</vt:lpstr>
      <vt:lpstr>Подготовка и проведение заседания комиссии</vt:lpstr>
      <vt:lpstr>Председатель комиссии:</vt:lpstr>
      <vt:lpstr>Заседание комиссии</vt:lpstr>
      <vt:lpstr>Презентация PowerPoint</vt:lpstr>
      <vt:lpstr>Заседание комиссии проводится</vt:lpstr>
      <vt:lpstr>Презентация PowerPoint</vt:lpstr>
      <vt:lpstr>заседание комиссии может быть отложено: </vt:lpstr>
      <vt:lpstr>заседание комиссии не проводится</vt:lpstr>
      <vt:lpstr>Решения комиссии</vt:lpstr>
      <vt:lpstr>Решения комиссии</vt:lpstr>
      <vt:lpstr>Решения комиссии</vt:lpstr>
      <vt:lpstr>Решения комиссии</vt:lpstr>
      <vt:lpstr>Решения комиссии</vt:lpstr>
      <vt:lpstr>Презентация PowerPoint</vt:lpstr>
      <vt:lpstr>Руководитель органа местного самоуправления:</vt:lpstr>
      <vt:lpstr>Ситуация 1</vt:lpstr>
      <vt:lpstr>Ситуация 2</vt:lpstr>
      <vt:lpstr>Ситуация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Комиссия ПО СОБЛЮДЕНИЮ ТРЕБОВАНИЙ К СЛУЖЕБНОМУ ПОВЕДЕНИЮ МУНИЦИПАЛЬНЫХ СЛУЖАЩИХ И УРЕГУЛИРОВАНИЮ КОНФЛИКТА ИНТЕРЕСОВ</dc:title>
  <dc:creator>Lera</dc:creator>
  <cp:lastModifiedBy>User</cp:lastModifiedBy>
  <cp:revision>249</cp:revision>
  <dcterms:created xsi:type="dcterms:W3CDTF">2015-06-02T14:12:52Z</dcterms:created>
  <dcterms:modified xsi:type="dcterms:W3CDTF">2023-06-16T03:10:45Z</dcterms:modified>
</cp:coreProperties>
</file>