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 id="2147484105" r:id="rId2"/>
  </p:sldMasterIdLst>
  <p:notesMasterIdLst>
    <p:notesMasterId r:id="rId31"/>
  </p:notesMasterIdLst>
  <p:handoutMasterIdLst>
    <p:handoutMasterId r:id="rId32"/>
  </p:handoutMasterIdLst>
  <p:sldIdLst>
    <p:sldId id="370" r:id="rId3"/>
    <p:sldId id="490" r:id="rId4"/>
    <p:sldId id="592" r:id="rId5"/>
    <p:sldId id="491" r:id="rId6"/>
    <p:sldId id="621" r:id="rId7"/>
    <p:sldId id="492" r:id="rId8"/>
    <p:sldId id="480" r:id="rId9"/>
    <p:sldId id="611" r:id="rId10"/>
    <p:sldId id="593" r:id="rId11"/>
    <p:sldId id="497" r:id="rId12"/>
    <p:sldId id="533" r:id="rId13"/>
    <p:sldId id="613" r:id="rId14"/>
    <p:sldId id="588" r:id="rId15"/>
    <p:sldId id="538" r:id="rId16"/>
    <p:sldId id="499" r:id="rId17"/>
    <p:sldId id="562" r:id="rId18"/>
    <p:sldId id="498" r:id="rId19"/>
    <p:sldId id="540" r:id="rId20"/>
    <p:sldId id="615" r:id="rId21"/>
    <p:sldId id="616" r:id="rId22"/>
    <p:sldId id="605" r:id="rId23"/>
    <p:sldId id="617" r:id="rId24"/>
    <p:sldId id="585" r:id="rId25"/>
    <p:sldId id="618" r:id="rId26"/>
    <p:sldId id="619" r:id="rId27"/>
    <p:sldId id="608" r:id="rId28"/>
    <p:sldId id="586" r:id="rId29"/>
    <p:sldId id="620" r:id="rId30"/>
  </p:sldIdLst>
  <p:sldSz cx="9906000" cy="6858000" type="A4"/>
  <p:notesSz cx="6669088" cy="9926638"/>
  <p:defaultTextStyle>
    <a:defPPr>
      <a:defRPr lang="en-US"/>
    </a:defPPr>
    <a:lvl1pPr algn="l" rtl="0" fontAlgn="base">
      <a:spcBef>
        <a:spcPct val="2000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2000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2000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2000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2000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99"/>
    <a:srgbClr val="800080"/>
    <a:srgbClr val="33CCCC"/>
    <a:srgbClr val="D9F1FF"/>
    <a:srgbClr val="003366"/>
    <a:srgbClr val="FFCCFF"/>
    <a:srgbClr val="9A0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01" autoAdjust="0"/>
  </p:normalViewPr>
  <p:slideViewPr>
    <p:cSldViewPr snapToGrid="0">
      <p:cViewPr varScale="1">
        <p:scale>
          <a:sx n="99" d="100"/>
          <a:sy n="99" d="100"/>
        </p:scale>
        <p:origin x="-90" y="-18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spcBef>
                <a:spcPct val="0"/>
              </a:spcBef>
              <a:defRPr sz="1200"/>
            </a:lvl1pPr>
          </a:lstStyle>
          <a:p>
            <a:pPr>
              <a:defRPr/>
            </a:pPr>
            <a:endParaRPr lang="en-US"/>
          </a:p>
        </p:txBody>
      </p:sp>
      <p:sp>
        <p:nvSpPr>
          <p:cNvPr id="26627"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spcBef>
                <a:spcPct val="0"/>
              </a:spcBef>
              <a:defRPr sz="1200"/>
            </a:lvl1pPr>
          </a:lstStyle>
          <a:p>
            <a:pPr>
              <a:defRPr/>
            </a:pPr>
            <a:endParaRPr lang="en-US"/>
          </a:p>
        </p:txBody>
      </p:sp>
      <p:sp>
        <p:nvSpPr>
          <p:cNvPr id="26628"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spcBef>
                <a:spcPct val="0"/>
              </a:spcBef>
              <a:defRPr sz="1200"/>
            </a:lvl1pPr>
          </a:lstStyle>
          <a:p>
            <a:pPr>
              <a:defRPr/>
            </a:pPr>
            <a:endParaRPr lang="en-US"/>
          </a:p>
        </p:txBody>
      </p:sp>
      <p:sp>
        <p:nvSpPr>
          <p:cNvPr id="26629" name="Rectangle 5"/>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spcBef>
                <a:spcPct val="0"/>
              </a:spcBef>
              <a:defRPr sz="1200"/>
            </a:lvl1pPr>
          </a:lstStyle>
          <a:p>
            <a:pPr>
              <a:defRPr/>
            </a:pPr>
            <a:fld id="{E0B62B42-ED09-43B6-B588-BC43CE5E1DCF}" type="slidenum">
              <a:rPr lang="en-US"/>
              <a:pPr>
                <a:defRPr/>
              </a:pPr>
              <a:t>‹#›</a:t>
            </a:fld>
            <a:endParaRPr lang="en-US"/>
          </a:p>
        </p:txBody>
      </p:sp>
    </p:spTree>
    <p:extLst>
      <p:ext uri="{BB962C8B-B14F-4D97-AF65-F5344CB8AC3E}">
        <p14:creationId xmlns:p14="http://schemas.microsoft.com/office/powerpoint/2010/main" val="22772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spcBef>
                <a:spcPct val="0"/>
              </a:spcBef>
              <a:defRPr sz="1200"/>
            </a:lvl1pPr>
          </a:lstStyle>
          <a:p>
            <a:pPr>
              <a:defRPr/>
            </a:pPr>
            <a:endParaRPr lang="en-US"/>
          </a:p>
        </p:txBody>
      </p:sp>
      <p:sp>
        <p:nvSpPr>
          <p:cNvPr id="19459"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spcBef>
                <a:spcPct val="0"/>
              </a:spcBef>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647700" y="744538"/>
            <a:ext cx="5375275" cy="3722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spcBef>
                <a:spcPct val="0"/>
              </a:spcBef>
              <a:defRPr sz="1200"/>
            </a:lvl1pPr>
          </a:lstStyle>
          <a:p>
            <a:pPr>
              <a:defRPr/>
            </a:pPr>
            <a:endParaRPr lang="en-US"/>
          </a:p>
        </p:txBody>
      </p:sp>
      <p:sp>
        <p:nvSpPr>
          <p:cNvPr id="19463" name="Rectangle 7"/>
          <p:cNvSpPr>
            <a:spLocks noGrp="1" noChangeArrowheads="1"/>
          </p:cNvSpPr>
          <p:nvPr>
            <p:ph type="sldNum" sz="quarter" idx="5"/>
          </p:nvPr>
        </p:nvSpPr>
        <p:spPr bwMode="auto">
          <a:xfrm>
            <a:off x="3778250" y="9429750"/>
            <a:ext cx="2890838" cy="496888"/>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spcBef>
                <a:spcPct val="0"/>
              </a:spcBef>
              <a:defRPr sz="1200"/>
            </a:lvl1pPr>
          </a:lstStyle>
          <a:p>
            <a:pPr>
              <a:defRPr/>
            </a:pPr>
            <a:fld id="{8B2ECE59-7EFB-4BD2-84A5-8674AF72A07F}" type="slidenum">
              <a:rPr lang="en-US"/>
              <a:pPr>
                <a:defRPr/>
              </a:pPr>
              <a:t>‹#›</a:t>
            </a:fld>
            <a:endParaRPr lang="en-US"/>
          </a:p>
        </p:txBody>
      </p:sp>
    </p:spTree>
    <p:extLst>
      <p:ext uri="{BB962C8B-B14F-4D97-AF65-F5344CB8AC3E}">
        <p14:creationId xmlns:p14="http://schemas.microsoft.com/office/powerpoint/2010/main" val="3744115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4" name="Пряма сполучна лінія 12"/>
          <p:cNvSpPr>
            <a:spLocks noChangeShapeType="1"/>
          </p:cNvSpPr>
          <p:nvPr/>
        </p:nvSpPr>
        <p:spPr bwMode="auto">
          <a:xfrm>
            <a:off x="557212" y="5349903"/>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412750" y="4853412"/>
            <a:ext cx="9163050" cy="1222375"/>
          </a:xfrm>
        </p:spPr>
        <p:txBody>
          <a:bodyPr anchor="t"/>
          <a:lstStyle/>
          <a:p>
            <a:r>
              <a:rPr lang="uk-UA" smtClean="0"/>
              <a:t>Зразок заголовка</a:t>
            </a:r>
            <a:endParaRPr lang="en-US"/>
          </a:p>
        </p:txBody>
      </p:sp>
      <p:sp>
        <p:nvSpPr>
          <p:cNvPr id="9" name="Підзаголовок 8"/>
          <p:cNvSpPr>
            <a:spLocks noGrp="1"/>
          </p:cNvSpPr>
          <p:nvPr>
            <p:ph type="subTitle" idx="1"/>
          </p:nvPr>
        </p:nvSpPr>
        <p:spPr>
          <a:xfrm>
            <a:off x="412750" y="3886200"/>
            <a:ext cx="916305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uk-UA" smtClean="0"/>
              <a:t>Зразок підзаголовка</a:t>
            </a:r>
            <a:endParaRPr lang="en-US"/>
          </a:p>
        </p:txBody>
      </p:sp>
      <p:sp>
        <p:nvSpPr>
          <p:cNvPr id="5" name="Місце для дати 15"/>
          <p:cNvSpPr>
            <a:spLocks noGrp="1"/>
          </p:cNvSpPr>
          <p:nvPr>
            <p:ph type="dt" sz="half" idx="10"/>
          </p:nvPr>
        </p:nvSpPr>
        <p:spPr/>
        <p:txBody>
          <a:bodyPr/>
          <a:lstStyle>
            <a:lvl1pPr>
              <a:defRPr/>
            </a:lvl1pPr>
          </a:lstStyle>
          <a:p>
            <a:pPr>
              <a:defRPr/>
            </a:pPr>
            <a:fld id="{8FC77C3C-B9D4-4C1B-B279-AC3819BE1056}" type="datetimeFigureOut">
              <a:rPr lang="en-US"/>
              <a:pPr>
                <a:defRPr/>
              </a:pPr>
              <a:t>6/16/2023</a:t>
            </a:fld>
            <a:endParaRPr lang="en-US"/>
          </a:p>
        </p:txBody>
      </p:sp>
      <p:sp>
        <p:nvSpPr>
          <p:cNvPr id="6" name="Місце для нижнього колонтитула 1"/>
          <p:cNvSpPr>
            <a:spLocks noGrp="1"/>
          </p:cNvSpPr>
          <p:nvPr>
            <p:ph type="ftr" sz="quarter" idx="11"/>
          </p:nvPr>
        </p:nvSpPr>
        <p:spPr/>
        <p:txBody>
          <a:bodyPr/>
          <a:lstStyle>
            <a:lvl1pPr>
              <a:defRPr/>
            </a:lvl1pPr>
          </a:lstStyle>
          <a:p>
            <a:pPr>
              <a:defRPr/>
            </a:pPr>
            <a:endParaRPr lang="ru-RU"/>
          </a:p>
        </p:txBody>
      </p:sp>
      <p:sp>
        <p:nvSpPr>
          <p:cNvPr id="7" name="Місце для номера слайда 14"/>
          <p:cNvSpPr>
            <a:spLocks noGrp="1"/>
          </p:cNvSpPr>
          <p:nvPr>
            <p:ph type="sldNum" sz="quarter" idx="12"/>
          </p:nvPr>
        </p:nvSpPr>
        <p:spPr>
          <a:xfrm>
            <a:off x="8915400" y="6473825"/>
            <a:ext cx="822325" cy="247650"/>
          </a:xfrm>
        </p:spPr>
        <p:txBody>
          <a:bodyPr/>
          <a:lstStyle>
            <a:lvl1pPr>
              <a:defRPr/>
            </a:lvl1pPr>
          </a:lstStyle>
          <a:p>
            <a:pPr>
              <a:defRPr/>
            </a:pPr>
            <a:fld id="{A10A02D0-28E2-4A87-A088-26B87FA4E569}" type="slidenum">
              <a:rPr lang="en-US"/>
              <a:pPr>
                <a:defRPr/>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00"/>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Місце для дати 24"/>
          <p:cNvSpPr>
            <a:spLocks noGrp="1"/>
          </p:cNvSpPr>
          <p:nvPr>
            <p:ph type="dt" sz="half" idx="10"/>
          </p:nvPr>
        </p:nvSpPr>
        <p:spPr/>
        <p:txBody>
          <a:bodyPr/>
          <a:lstStyle>
            <a:lvl1pPr>
              <a:defRPr/>
            </a:lvl1pPr>
          </a:lstStyle>
          <a:p>
            <a:pPr>
              <a:defRPr/>
            </a:pPr>
            <a:fld id="{A12AD36B-E3ED-46A0-BF03-ACBA0F5A80B6}" type="datetimeFigureOut">
              <a:rPr lang="en-US"/>
              <a:pPr>
                <a:defRPr/>
              </a:pPr>
              <a:t>6/16/2023</a:t>
            </a:fld>
            <a:endParaRPr lang="en-US"/>
          </a:p>
        </p:txBody>
      </p:sp>
      <p:sp>
        <p:nvSpPr>
          <p:cNvPr id="5"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p:txBody>
          <a:bodyPr/>
          <a:lstStyle>
            <a:lvl1pPr>
              <a:defRPr/>
            </a:lvl1pPr>
          </a:lstStyle>
          <a:p>
            <a:pPr>
              <a:defRPr/>
            </a:pPr>
            <a:fld id="{9E5AD5ED-C38F-4856-82EB-A3D6A4C6FD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30200" y="1554163"/>
            <a:ext cx="4629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1750" y="1554163"/>
            <a:ext cx="4629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Місце для дати 24"/>
          <p:cNvSpPr>
            <a:spLocks noGrp="1"/>
          </p:cNvSpPr>
          <p:nvPr>
            <p:ph type="dt" sz="half" idx="10"/>
          </p:nvPr>
        </p:nvSpPr>
        <p:spPr/>
        <p:txBody>
          <a:bodyPr/>
          <a:lstStyle>
            <a:lvl1pPr>
              <a:defRPr/>
            </a:lvl1pPr>
          </a:lstStyle>
          <a:p>
            <a:pPr>
              <a:defRPr/>
            </a:pPr>
            <a:fld id="{BB797718-201F-4AF3-A47C-7632A918822F}" type="datetimeFigureOut">
              <a:rPr lang="en-US"/>
              <a:pPr>
                <a:defRPr/>
              </a:pPr>
              <a:t>6/16/2023</a:t>
            </a:fld>
            <a:endParaRPr lang="en-US"/>
          </a:p>
        </p:txBody>
      </p:sp>
      <p:sp>
        <p:nvSpPr>
          <p:cNvPr id="6"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7" name="Місце для номера слайда 15"/>
          <p:cNvSpPr>
            <a:spLocks noGrp="1"/>
          </p:cNvSpPr>
          <p:nvPr>
            <p:ph type="sldNum" sz="quarter" idx="12"/>
          </p:nvPr>
        </p:nvSpPr>
        <p:spPr/>
        <p:txBody>
          <a:bodyPr/>
          <a:lstStyle>
            <a:lvl1pPr>
              <a:defRPr/>
            </a:lvl1pPr>
          </a:lstStyle>
          <a:p>
            <a:pPr>
              <a:defRPr/>
            </a:pPr>
            <a:fld id="{E0D8DB60-AAF6-4BBF-A47F-B8611F1773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Місце для дати 24"/>
          <p:cNvSpPr>
            <a:spLocks noGrp="1"/>
          </p:cNvSpPr>
          <p:nvPr>
            <p:ph type="dt" sz="half" idx="10"/>
          </p:nvPr>
        </p:nvSpPr>
        <p:spPr/>
        <p:txBody>
          <a:bodyPr/>
          <a:lstStyle>
            <a:lvl1pPr>
              <a:defRPr/>
            </a:lvl1pPr>
          </a:lstStyle>
          <a:p>
            <a:pPr>
              <a:defRPr/>
            </a:pPr>
            <a:fld id="{49C48AE0-15B1-416D-A7CF-B78C7EDBDED8}" type="datetimeFigureOut">
              <a:rPr lang="en-US"/>
              <a:pPr>
                <a:defRPr/>
              </a:pPr>
              <a:t>6/16/2023</a:t>
            </a:fld>
            <a:endParaRPr lang="en-US"/>
          </a:p>
        </p:txBody>
      </p:sp>
      <p:sp>
        <p:nvSpPr>
          <p:cNvPr id="8"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9" name="Місце для номера слайда 15"/>
          <p:cNvSpPr>
            <a:spLocks noGrp="1"/>
          </p:cNvSpPr>
          <p:nvPr>
            <p:ph type="sldNum" sz="quarter" idx="12"/>
          </p:nvPr>
        </p:nvSpPr>
        <p:spPr/>
        <p:txBody>
          <a:bodyPr/>
          <a:lstStyle>
            <a:lvl1pPr>
              <a:defRPr/>
            </a:lvl1pPr>
          </a:lstStyle>
          <a:p>
            <a:pPr>
              <a:defRPr/>
            </a:pPr>
            <a:fld id="{CD2DCDFE-CB50-4025-AC7B-36CFABED58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Місце для дати 24"/>
          <p:cNvSpPr>
            <a:spLocks noGrp="1"/>
          </p:cNvSpPr>
          <p:nvPr>
            <p:ph type="dt" sz="half" idx="10"/>
          </p:nvPr>
        </p:nvSpPr>
        <p:spPr/>
        <p:txBody>
          <a:bodyPr/>
          <a:lstStyle>
            <a:lvl1pPr>
              <a:defRPr/>
            </a:lvl1pPr>
          </a:lstStyle>
          <a:p>
            <a:pPr>
              <a:defRPr/>
            </a:pPr>
            <a:fld id="{8170D948-454B-4BDD-85BD-8E5C5C43F50F}" type="datetimeFigureOut">
              <a:rPr lang="en-US"/>
              <a:pPr>
                <a:defRPr/>
              </a:pPr>
              <a:t>6/16/2023</a:t>
            </a:fld>
            <a:endParaRPr lang="en-US"/>
          </a:p>
        </p:txBody>
      </p:sp>
      <p:sp>
        <p:nvSpPr>
          <p:cNvPr id="4"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5" name="Місце для номера слайда 15"/>
          <p:cNvSpPr>
            <a:spLocks noGrp="1"/>
          </p:cNvSpPr>
          <p:nvPr>
            <p:ph type="sldNum" sz="quarter" idx="12"/>
          </p:nvPr>
        </p:nvSpPr>
        <p:spPr/>
        <p:txBody>
          <a:bodyPr/>
          <a:lstStyle>
            <a:lvl1pPr>
              <a:defRPr/>
            </a:lvl1pPr>
          </a:lstStyle>
          <a:p>
            <a:pPr>
              <a:defRPr/>
            </a:pPr>
            <a:fld id="{E08F49C9-123F-4559-808E-55DCB2127DB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Місце для дати 24"/>
          <p:cNvSpPr>
            <a:spLocks noGrp="1"/>
          </p:cNvSpPr>
          <p:nvPr>
            <p:ph type="dt" sz="half" idx="10"/>
          </p:nvPr>
        </p:nvSpPr>
        <p:spPr/>
        <p:txBody>
          <a:bodyPr/>
          <a:lstStyle>
            <a:lvl1pPr>
              <a:defRPr/>
            </a:lvl1pPr>
          </a:lstStyle>
          <a:p>
            <a:pPr>
              <a:defRPr/>
            </a:pPr>
            <a:fld id="{EDEC1FDD-F6B2-4D30-AFED-62100E5A2CA0}" type="datetimeFigureOut">
              <a:rPr lang="en-US"/>
              <a:pPr>
                <a:defRPr/>
              </a:pPr>
              <a:t>6/16/2023</a:t>
            </a:fld>
            <a:endParaRPr lang="en-US"/>
          </a:p>
        </p:txBody>
      </p:sp>
      <p:sp>
        <p:nvSpPr>
          <p:cNvPr id="3"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4" name="Місце для номера слайда 15"/>
          <p:cNvSpPr>
            <a:spLocks noGrp="1"/>
          </p:cNvSpPr>
          <p:nvPr>
            <p:ph type="sldNum" sz="quarter" idx="12"/>
          </p:nvPr>
        </p:nvSpPr>
        <p:spPr/>
        <p:txBody>
          <a:bodyPr/>
          <a:lstStyle>
            <a:lvl1pPr>
              <a:defRPr/>
            </a:lvl1pPr>
          </a:lstStyle>
          <a:p>
            <a:pPr>
              <a:defRPr/>
            </a:pPr>
            <a:fld id="{EF4994C4-155D-40A4-9B83-2862A2203D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138"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24"/>
          <p:cNvSpPr>
            <a:spLocks noGrp="1"/>
          </p:cNvSpPr>
          <p:nvPr>
            <p:ph type="dt" sz="half" idx="10"/>
          </p:nvPr>
        </p:nvSpPr>
        <p:spPr/>
        <p:txBody>
          <a:bodyPr/>
          <a:lstStyle>
            <a:lvl1pPr>
              <a:defRPr/>
            </a:lvl1pPr>
          </a:lstStyle>
          <a:p>
            <a:pPr>
              <a:defRPr/>
            </a:pPr>
            <a:fld id="{6179FF38-629C-4CB4-9C70-232323D87FF3}" type="datetimeFigureOut">
              <a:rPr lang="en-US"/>
              <a:pPr>
                <a:defRPr/>
              </a:pPr>
              <a:t>6/16/2023</a:t>
            </a:fld>
            <a:endParaRPr lang="en-US"/>
          </a:p>
        </p:txBody>
      </p:sp>
      <p:sp>
        <p:nvSpPr>
          <p:cNvPr id="6"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7" name="Місце для номера слайда 15"/>
          <p:cNvSpPr>
            <a:spLocks noGrp="1"/>
          </p:cNvSpPr>
          <p:nvPr>
            <p:ph type="sldNum" sz="quarter" idx="12"/>
          </p:nvPr>
        </p:nvSpPr>
        <p:spPr/>
        <p:txBody>
          <a:bodyPr/>
          <a:lstStyle>
            <a:lvl1pPr>
              <a:defRPr/>
            </a:lvl1pPr>
          </a:lstStyle>
          <a:p>
            <a:pPr>
              <a:defRPr/>
            </a:pPr>
            <a:fld id="{6F5016EC-2BDF-4A86-ADBC-66ACE9992F3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Місце для дати 24"/>
          <p:cNvSpPr>
            <a:spLocks noGrp="1"/>
          </p:cNvSpPr>
          <p:nvPr>
            <p:ph type="dt" sz="half" idx="10"/>
          </p:nvPr>
        </p:nvSpPr>
        <p:spPr/>
        <p:txBody>
          <a:bodyPr/>
          <a:lstStyle>
            <a:lvl1pPr>
              <a:defRPr/>
            </a:lvl1pPr>
          </a:lstStyle>
          <a:p>
            <a:pPr>
              <a:defRPr/>
            </a:pPr>
            <a:fld id="{23635E30-7525-4C9B-8BBD-989912AC4233}" type="datetimeFigureOut">
              <a:rPr lang="en-US"/>
              <a:pPr>
                <a:defRPr/>
              </a:pPr>
              <a:t>6/16/2023</a:t>
            </a:fld>
            <a:endParaRPr lang="en-US"/>
          </a:p>
        </p:txBody>
      </p:sp>
      <p:sp>
        <p:nvSpPr>
          <p:cNvPr id="6"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7" name="Місце для номера слайда 15"/>
          <p:cNvSpPr>
            <a:spLocks noGrp="1"/>
          </p:cNvSpPr>
          <p:nvPr>
            <p:ph type="sldNum" sz="quarter" idx="12"/>
          </p:nvPr>
        </p:nvSpPr>
        <p:spPr/>
        <p:txBody>
          <a:bodyPr/>
          <a:lstStyle>
            <a:lvl1pPr>
              <a:defRPr/>
            </a:lvl1pPr>
          </a:lstStyle>
          <a:p>
            <a:pPr>
              <a:defRPr/>
            </a:pPr>
            <a:fld id="{F14ACD73-8123-4D5D-BFEE-59A650CE97B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24"/>
          <p:cNvSpPr>
            <a:spLocks noGrp="1"/>
          </p:cNvSpPr>
          <p:nvPr>
            <p:ph type="dt" sz="half" idx="10"/>
          </p:nvPr>
        </p:nvSpPr>
        <p:spPr/>
        <p:txBody>
          <a:bodyPr/>
          <a:lstStyle>
            <a:lvl1pPr>
              <a:defRPr/>
            </a:lvl1pPr>
          </a:lstStyle>
          <a:p>
            <a:pPr>
              <a:defRPr/>
            </a:pPr>
            <a:fld id="{90A894D0-F096-4993-B8D1-99792D9280D8}" type="datetimeFigureOut">
              <a:rPr lang="en-US"/>
              <a:pPr>
                <a:defRPr/>
              </a:pPr>
              <a:t>6/16/2023</a:t>
            </a:fld>
            <a:endParaRPr lang="en-US"/>
          </a:p>
        </p:txBody>
      </p:sp>
      <p:sp>
        <p:nvSpPr>
          <p:cNvPr id="5"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p:txBody>
          <a:bodyPr/>
          <a:lstStyle>
            <a:lvl1pPr>
              <a:defRPr/>
            </a:lvl1pPr>
          </a:lstStyle>
          <a:p>
            <a:pPr>
              <a:defRPr/>
            </a:pPr>
            <a:fld id="{836B3351-EE64-425E-AE36-EEC79F836E2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88225" y="457200"/>
            <a:ext cx="2352675" cy="56229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30200" y="457200"/>
            <a:ext cx="6905625" cy="56229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24"/>
          <p:cNvSpPr>
            <a:spLocks noGrp="1"/>
          </p:cNvSpPr>
          <p:nvPr>
            <p:ph type="dt" sz="half" idx="10"/>
          </p:nvPr>
        </p:nvSpPr>
        <p:spPr/>
        <p:txBody>
          <a:bodyPr/>
          <a:lstStyle>
            <a:lvl1pPr>
              <a:defRPr/>
            </a:lvl1pPr>
          </a:lstStyle>
          <a:p>
            <a:pPr>
              <a:defRPr/>
            </a:pPr>
            <a:fld id="{8D98A8A6-9714-4506-9409-A457B54B4F1B}" type="datetimeFigureOut">
              <a:rPr lang="en-US"/>
              <a:pPr>
                <a:defRPr/>
              </a:pPr>
              <a:t>6/16/2023</a:t>
            </a:fld>
            <a:endParaRPr lang="en-US"/>
          </a:p>
        </p:txBody>
      </p:sp>
      <p:sp>
        <p:nvSpPr>
          <p:cNvPr id="5"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p:txBody>
          <a:bodyPr/>
          <a:lstStyle>
            <a:lvl1pPr>
              <a:defRPr/>
            </a:lvl1pPr>
          </a:lstStyle>
          <a:p>
            <a:pPr>
              <a:defRPr/>
            </a:pPr>
            <a:fld id="{2B093EA4-EA02-4023-9192-0E9C5C010E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4" name="Пряма сполучна лінія 6"/>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 name="Пряма сполучна лінія 8"/>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Пряма сполучна лінія 11"/>
          <p:cNvSpPr>
            <a:spLocks noChangeShapeType="1"/>
          </p:cNvSpPr>
          <p:nvPr/>
        </p:nvSpPr>
        <p:spPr bwMode="auto">
          <a:xfrm>
            <a:off x="557212" y="1057987"/>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2" name="Заголовок 21"/>
          <p:cNvSpPr>
            <a:spLocks noGrp="1"/>
          </p:cNvSpPr>
          <p:nvPr>
            <p:ph type="title"/>
          </p:nvPr>
        </p:nvSpPr>
        <p:spPr/>
        <p:txBody>
          <a:bodyPr/>
          <a:lstStyle/>
          <a:p>
            <a:r>
              <a:rPr lang="uk-UA" smtClean="0"/>
              <a:t>Зразок заголовка</a:t>
            </a:r>
            <a:endParaRPr lang="en-US"/>
          </a:p>
        </p:txBody>
      </p:sp>
      <p:sp>
        <p:nvSpPr>
          <p:cNvPr id="27" name="Місце для вмісту 26"/>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Місце для дати 24"/>
          <p:cNvSpPr>
            <a:spLocks noGrp="1"/>
          </p:cNvSpPr>
          <p:nvPr>
            <p:ph type="dt" sz="half" idx="10"/>
          </p:nvPr>
        </p:nvSpPr>
        <p:spPr/>
        <p:txBody>
          <a:bodyPr/>
          <a:lstStyle>
            <a:lvl1pPr>
              <a:defRPr/>
            </a:lvl1pPr>
          </a:lstStyle>
          <a:p>
            <a:pPr>
              <a:defRPr/>
            </a:pPr>
            <a:fld id="{8B7F1BD9-0BF7-4622-893D-A1CE1CCF21DB}" type="datetimeFigureOut">
              <a:rPr lang="en-US"/>
              <a:pPr>
                <a:defRPr/>
              </a:pPr>
              <a:t>6/16/2023</a:t>
            </a:fld>
            <a:endParaRPr lang="en-US"/>
          </a:p>
        </p:txBody>
      </p:sp>
      <p:sp>
        <p:nvSpPr>
          <p:cNvPr id="8" name="Місце для нижнього колонтитула 18"/>
          <p:cNvSpPr>
            <a:spLocks noGrp="1"/>
          </p:cNvSpPr>
          <p:nvPr>
            <p:ph type="ftr" sz="quarter" idx="11"/>
          </p:nvPr>
        </p:nvSpPr>
        <p:spPr>
          <a:xfrm>
            <a:off x="3879850" y="76200"/>
            <a:ext cx="3136900" cy="288925"/>
          </a:xfrm>
        </p:spPr>
        <p:txBody>
          <a:bodyPr/>
          <a:lstStyle>
            <a:lvl1pPr>
              <a:defRPr/>
            </a:lvl1pPr>
          </a:lstStyle>
          <a:p>
            <a:pPr>
              <a:defRPr/>
            </a:pPr>
            <a:endParaRPr lang="ru-RU"/>
          </a:p>
        </p:txBody>
      </p:sp>
      <p:sp>
        <p:nvSpPr>
          <p:cNvPr id="9" name="Місце для номера слайда 15"/>
          <p:cNvSpPr>
            <a:spLocks noGrp="1"/>
          </p:cNvSpPr>
          <p:nvPr>
            <p:ph type="sldNum" sz="quarter" idx="12"/>
          </p:nvPr>
        </p:nvSpPr>
        <p:spPr>
          <a:xfrm>
            <a:off x="8915400" y="6473825"/>
            <a:ext cx="822325" cy="247650"/>
          </a:xfrm>
        </p:spPr>
        <p:txBody>
          <a:bodyPr/>
          <a:lstStyle>
            <a:lvl1pPr>
              <a:defRPr/>
            </a:lvl1pPr>
          </a:lstStyle>
          <a:p>
            <a:pPr>
              <a:defRPr/>
            </a:pPr>
            <a:fld id="{A7037ECA-21E4-404D-B2BC-8663351594C7}" type="slidenum">
              <a:rPr lang="en-US"/>
              <a:pPr>
                <a:defRPr/>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Пряма сполучна лінія 12"/>
          <p:cNvSpPr>
            <a:spLocks noChangeShapeType="1"/>
          </p:cNvSpPr>
          <p:nvPr/>
        </p:nvSpPr>
        <p:spPr bwMode="auto">
          <a:xfrm>
            <a:off x="557212" y="3444903"/>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Місце для тексту 5"/>
          <p:cNvSpPr>
            <a:spLocks noGrp="1"/>
          </p:cNvSpPr>
          <p:nvPr>
            <p:ph type="body" idx="1"/>
          </p:nvPr>
        </p:nvSpPr>
        <p:spPr>
          <a:xfrm>
            <a:off x="412750" y="1676400"/>
            <a:ext cx="916305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uk-UA" smtClean="0"/>
              <a:t>Зразок тексту</a:t>
            </a:r>
          </a:p>
        </p:txBody>
      </p:sp>
      <p:sp>
        <p:nvSpPr>
          <p:cNvPr id="8" name="Заголовок 7"/>
          <p:cNvSpPr>
            <a:spLocks noGrp="1"/>
          </p:cNvSpPr>
          <p:nvPr>
            <p:ph type="title"/>
          </p:nvPr>
        </p:nvSpPr>
        <p:spPr>
          <a:xfrm>
            <a:off x="195515" y="2947086"/>
            <a:ext cx="9410700" cy="1184825"/>
          </a:xfrm>
        </p:spPr>
        <p:txBody>
          <a:bodyPr rtlCol="0" anchor="t"/>
          <a:lstStyle>
            <a:lvl1pPr algn="r">
              <a:defRPr/>
            </a:lvl1pPr>
          </a:lstStyle>
          <a:p>
            <a:r>
              <a:rPr lang="uk-UA" smtClean="0"/>
              <a:t>Зразок заголовка</a:t>
            </a:r>
            <a:endParaRPr lang="en-US"/>
          </a:p>
        </p:txBody>
      </p:sp>
      <p:sp>
        <p:nvSpPr>
          <p:cNvPr id="5" name="Місце для дати 18"/>
          <p:cNvSpPr>
            <a:spLocks noGrp="1"/>
          </p:cNvSpPr>
          <p:nvPr>
            <p:ph type="dt" sz="half" idx="10"/>
          </p:nvPr>
        </p:nvSpPr>
        <p:spPr/>
        <p:txBody>
          <a:bodyPr/>
          <a:lstStyle>
            <a:lvl1pPr>
              <a:defRPr/>
            </a:lvl1pPr>
          </a:lstStyle>
          <a:p>
            <a:pPr>
              <a:defRPr/>
            </a:pPr>
            <a:fld id="{4CBE36DC-6E06-4600-AAE8-058C3D7F6BB2}" type="datetimeFigureOut">
              <a:rPr lang="en-US"/>
              <a:pPr>
                <a:defRPr/>
              </a:pPr>
              <a:t>6/16/2023</a:t>
            </a:fld>
            <a:endParaRPr lang="en-US"/>
          </a:p>
        </p:txBody>
      </p:sp>
      <p:sp>
        <p:nvSpPr>
          <p:cNvPr id="7" name="Місце для нижнього колонтитула 10"/>
          <p:cNvSpPr>
            <a:spLocks noGrp="1"/>
          </p:cNvSpPr>
          <p:nvPr>
            <p:ph type="ftr" sz="quarter" idx="11"/>
          </p:nvPr>
        </p:nvSpPr>
        <p:spPr/>
        <p:txBody>
          <a:bodyPr/>
          <a:lstStyle>
            <a:lvl1pPr>
              <a:defRPr/>
            </a:lvl1pPr>
          </a:lstStyle>
          <a:p>
            <a:pPr>
              <a:defRPr/>
            </a:pPr>
            <a:endParaRPr lang="ru-RU"/>
          </a:p>
        </p:txBody>
      </p:sp>
      <p:sp>
        <p:nvSpPr>
          <p:cNvPr id="9" name="Місце для номера слайда 15"/>
          <p:cNvSpPr>
            <a:spLocks noGrp="1"/>
          </p:cNvSpPr>
          <p:nvPr>
            <p:ph type="sldNum" sz="quarter" idx="12"/>
          </p:nvPr>
        </p:nvSpPr>
        <p:spPr/>
        <p:txBody>
          <a:bodyPr/>
          <a:lstStyle>
            <a:lvl1pPr>
              <a:defRPr/>
            </a:lvl1pPr>
          </a:lstStyle>
          <a:p>
            <a:pPr>
              <a:defRPr/>
            </a:pPr>
            <a:fld id="{A896BF9A-71C5-4B43-9E61-813EB6862F2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7" name="Пряма сполучна лінія 12"/>
          <p:cNvSpPr>
            <a:spLocks noChangeShapeType="1"/>
          </p:cNvSpPr>
          <p:nvPr/>
        </p:nvSpPr>
        <p:spPr bwMode="auto">
          <a:xfrm>
            <a:off x="557212" y="6019801"/>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30200" y="5410200"/>
            <a:ext cx="9328150" cy="882650"/>
          </a:xfrm>
        </p:spPr>
        <p:txBody>
          <a:bodyPr/>
          <a:lstStyle>
            <a:lvl1pPr>
              <a:defRPr/>
            </a:lvl1pPr>
          </a:lstStyle>
          <a:p>
            <a:r>
              <a:rPr lang="uk-UA" smtClean="0"/>
              <a:t>Зразок заголовка</a:t>
            </a:r>
            <a:endParaRPr lang="en-US"/>
          </a:p>
        </p:txBody>
      </p:sp>
      <p:sp>
        <p:nvSpPr>
          <p:cNvPr id="13" name="Місце для тексту 12"/>
          <p:cNvSpPr>
            <a:spLocks noGrp="1"/>
          </p:cNvSpPr>
          <p:nvPr>
            <p:ph type="body" idx="1"/>
          </p:nvPr>
        </p:nvSpPr>
        <p:spPr>
          <a:xfrm>
            <a:off x="304898" y="666750"/>
            <a:ext cx="4648102"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uk-UA" smtClean="0"/>
              <a:t>Зразок тексту</a:t>
            </a:r>
          </a:p>
        </p:txBody>
      </p:sp>
      <p:sp>
        <p:nvSpPr>
          <p:cNvPr id="25" name="Місце для тексту 24"/>
          <p:cNvSpPr>
            <a:spLocks noGrp="1"/>
          </p:cNvSpPr>
          <p:nvPr>
            <p:ph type="body" sz="half" idx="3"/>
          </p:nvPr>
        </p:nvSpPr>
        <p:spPr>
          <a:xfrm>
            <a:off x="5032111" y="666750"/>
            <a:ext cx="464992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uk-UA" smtClean="0"/>
              <a:t>Зразок тексту</a:t>
            </a:r>
          </a:p>
        </p:txBody>
      </p:sp>
      <p:sp>
        <p:nvSpPr>
          <p:cNvPr id="4" name="Місце для вмісту 3"/>
          <p:cNvSpPr>
            <a:spLocks noGrp="1"/>
          </p:cNvSpPr>
          <p:nvPr>
            <p:ph sz="quarter" idx="2"/>
          </p:nvPr>
        </p:nvSpPr>
        <p:spPr>
          <a:xfrm>
            <a:off x="304898" y="1316038"/>
            <a:ext cx="4648102" cy="3941763"/>
          </a:xfrm>
        </p:spPr>
        <p:txBody>
          <a:bodyPr/>
          <a:lstStyle>
            <a:lvl1pPr>
              <a:defRPr sz="2400"/>
            </a:lvl1pPr>
            <a:lvl2pPr>
              <a:defRPr sz="2000"/>
            </a:lvl2pPr>
            <a:lvl3pPr>
              <a:defRPr sz="1800"/>
            </a:lvl3pPr>
            <a:lvl4pPr>
              <a:defRPr sz="1600"/>
            </a:lvl4pPr>
            <a:lvl5pPr>
              <a:defRPr sz="16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28" name="Місце для вмісту 27"/>
          <p:cNvSpPr>
            <a:spLocks noGrp="1"/>
          </p:cNvSpPr>
          <p:nvPr>
            <p:ph sz="quarter" idx="4"/>
          </p:nvPr>
        </p:nvSpPr>
        <p:spPr>
          <a:xfrm>
            <a:off x="5036124" y="1316038"/>
            <a:ext cx="4645914" cy="3941763"/>
          </a:xfrm>
        </p:spPr>
        <p:txBody>
          <a:bodyPr/>
          <a:lstStyle>
            <a:lvl1pPr>
              <a:defRPr sz="2400"/>
            </a:lvl1pPr>
            <a:lvl2pPr>
              <a:defRPr sz="2000"/>
            </a:lvl2pPr>
            <a:lvl3pPr>
              <a:defRPr sz="1800"/>
            </a:lvl3pPr>
            <a:lvl4pPr>
              <a:defRPr sz="1600"/>
            </a:lvl4pPr>
            <a:lvl5pPr>
              <a:defRPr sz="16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8" name="Місце для дати 9"/>
          <p:cNvSpPr>
            <a:spLocks noGrp="1"/>
          </p:cNvSpPr>
          <p:nvPr>
            <p:ph type="dt" sz="half" idx="10"/>
          </p:nvPr>
        </p:nvSpPr>
        <p:spPr/>
        <p:txBody>
          <a:bodyPr/>
          <a:lstStyle>
            <a:lvl1pPr>
              <a:defRPr/>
            </a:lvl1pPr>
          </a:lstStyle>
          <a:p>
            <a:pPr>
              <a:defRPr/>
            </a:pPr>
            <a:fld id="{754E7B69-6A22-471B-A09A-88C204098E69}" type="datetimeFigureOut">
              <a:rPr lang="en-US"/>
              <a:pPr>
                <a:defRPr/>
              </a:pPr>
              <a:t>6/16/2023</a:t>
            </a:fld>
            <a:endParaRPr lang="en-US"/>
          </a:p>
        </p:txBody>
      </p:sp>
      <p:sp>
        <p:nvSpPr>
          <p:cNvPr id="9" name="Місце для нижнього колонтитула 5"/>
          <p:cNvSpPr>
            <a:spLocks noGrp="1"/>
          </p:cNvSpPr>
          <p:nvPr>
            <p:ph type="ftr" sz="quarter" idx="11"/>
          </p:nvPr>
        </p:nvSpPr>
        <p:spPr/>
        <p:txBody>
          <a:bodyPr/>
          <a:lstStyle>
            <a:lvl1pPr>
              <a:defRPr/>
            </a:lvl1pPr>
          </a:lstStyle>
          <a:p>
            <a:pPr>
              <a:defRPr/>
            </a:pPr>
            <a:endParaRPr lang="ru-RU"/>
          </a:p>
        </p:txBody>
      </p:sp>
      <p:sp>
        <p:nvSpPr>
          <p:cNvPr id="10" name="Місце для номера слайда 6"/>
          <p:cNvSpPr>
            <a:spLocks noGrp="1"/>
          </p:cNvSpPr>
          <p:nvPr>
            <p:ph type="sldNum" sz="quarter" idx="12"/>
          </p:nvPr>
        </p:nvSpPr>
        <p:spPr>
          <a:xfrm>
            <a:off x="8915400" y="6477000"/>
            <a:ext cx="825500" cy="247650"/>
          </a:xfrm>
        </p:spPr>
        <p:txBody>
          <a:bodyPr/>
          <a:lstStyle>
            <a:lvl1pPr>
              <a:defRPr/>
            </a:lvl1pPr>
          </a:lstStyle>
          <a:p>
            <a:pPr>
              <a:defRPr/>
            </a:pPr>
            <a:fld id="{6540A454-DB13-45C4-93B9-733D07BCAC00}" type="slidenum">
              <a:rPr lang="en-US"/>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5" name="Пряма сполучна лінія 12"/>
          <p:cNvSpPr>
            <a:spLocks noChangeShapeType="1"/>
          </p:cNvSpPr>
          <p:nvPr/>
        </p:nvSpPr>
        <p:spPr bwMode="auto">
          <a:xfrm>
            <a:off x="557212" y="5849118"/>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95300" y="5486400"/>
            <a:ext cx="9163050" cy="520700"/>
          </a:xfrm>
        </p:spPr>
        <p:txBody>
          <a:bodyPr/>
          <a:lstStyle>
            <a:lvl1pPr algn="l">
              <a:buNone/>
              <a:defRPr sz="2000" b="1"/>
            </a:lvl1pPr>
          </a:lstStyle>
          <a:p>
            <a:r>
              <a:rPr lang="uk-UA" smtClean="0"/>
              <a:t>Зразок заголовка</a:t>
            </a:r>
            <a:endParaRPr lang="en-US"/>
          </a:p>
        </p:txBody>
      </p:sp>
      <p:sp>
        <p:nvSpPr>
          <p:cNvPr id="26" name="Місце для тексту 25"/>
          <p:cNvSpPr>
            <a:spLocks noGrp="1"/>
          </p:cNvSpPr>
          <p:nvPr>
            <p:ph type="body" idx="2"/>
          </p:nvPr>
        </p:nvSpPr>
        <p:spPr>
          <a:xfrm>
            <a:off x="495300" y="609600"/>
            <a:ext cx="3259006"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uk-UA" smtClean="0"/>
              <a:t>Зразок тексту</a:t>
            </a:r>
          </a:p>
        </p:txBody>
      </p:sp>
      <p:sp>
        <p:nvSpPr>
          <p:cNvPr id="14" name="Місце для вмісту 13"/>
          <p:cNvSpPr>
            <a:spLocks noGrp="1"/>
          </p:cNvSpPr>
          <p:nvPr>
            <p:ph sz="half" idx="1"/>
          </p:nvPr>
        </p:nvSpPr>
        <p:spPr>
          <a:xfrm>
            <a:off x="3872971" y="609600"/>
            <a:ext cx="5785379" cy="4800600"/>
          </a:xfrm>
        </p:spPr>
        <p:txBody>
          <a:bodyPr/>
          <a:lstStyle>
            <a:lvl1pPr>
              <a:defRPr sz="3200"/>
            </a:lvl1pPr>
            <a:lvl2pPr>
              <a:defRPr sz="2800"/>
            </a:lvl2pPr>
            <a:lvl3pPr>
              <a:defRPr sz="2400"/>
            </a:lvl3pPr>
            <a:lvl4pPr>
              <a:defRPr sz="2000"/>
            </a:lvl4pPr>
            <a:lvl5pPr>
              <a:defRPr sz="20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6" name="Місце для дати 24"/>
          <p:cNvSpPr>
            <a:spLocks noGrp="1"/>
          </p:cNvSpPr>
          <p:nvPr>
            <p:ph type="dt" sz="half" idx="10"/>
          </p:nvPr>
        </p:nvSpPr>
        <p:spPr/>
        <p:txBody>
          <a:bodyPr/>
          <a:lstStyle>
            <a:lvl1pPr>
              <a:defRPr/>
            </a:lvl1pPr>
          </a:lstStyle>
          <a:p>
            <a:pPr>
              <a:defRPr/>
            </a:pPr>
            <a:fld id="{2902D894-3BBA-4D1D-BC80-7FEBE42C5CEB}" type="datetimeFigureOut">
              <a:rPr lang="en-US"/>
              <a:pPr>
                <a:defRPr/>
              </a:pPr>
              <a:t>6/16/2023</a:t>
            </a:fld>
            <a:endParaRPr lang="en-US"/>
          </a:p>
        </p:txBody>
      </p:sp>
      <p:sp>
        <p:nvSpPr>
          <p:cNvPr id="7" name="Місце для нижнього колонтитула 28"/>
          <p:cNvSpPr>
            <a:spLocks noGrp="1"/>
          </p:cNvSpPr>
          <p:nvPr>
            <p:ph type="ftr" sz="quarter" idx="11"/>
          </p:nvPr>
        </p:nvSpPr>
        <p:spPr/>
        <p:txBody>
          <a:bodyPr/>
          <a:lstStyle>
            <a:lvl1pPr>
              <a:defRPr/>
            </a:lvl1pPr>
          </a:lstStyle>
          <a:p>
            <a:pPr>
              <a:defRPr/>
            </a:pPr>
            <a:endParaRPr lang="ru-RU"/>
          </a:p>
        </p:txBody>
      </p:sp>
      <p:sp>
        <p:nvSpPr>
          <p:cNvPr id="8" name="Місце для номера слайда 6"/>
          <p:cNvSpPr>
            <a:spLocks noGrp="1"/>
          </p:cNvSpPr>
          <p:nvPr>
            <p:ph type="sldNum" sz="quarter" idx="12"/>
          </p:nvPr>
        </p:nvSpPr>
        <p:spPr/>
        <p:txBody>
          <a:bodyPr/>
          <a:lstStyle>
            <a:lvl1pPr>
              <a:defRPr/>
            </a:lvl1pPr>
          </a:lstStyle>
          <a:p>
            <a:pPr>
              <a:defRPr/>
            </a:pPr>
            <a:fld id="{BDBB4ED0-2E74-4A82-A445-A0DA1BD6EF70}"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797300" y="616634"/>
            <a:ext cx="54483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uk-UA" noProof="0" smtClean="0"/>
              <a:t>Клацніть піктограму, щоб додати зображення</a:t>
            </a:r>
            <a:endParaRPr lang="en-US" noProof="0" dirty="0"/>
          </a:p>
        </p:txBody>
      </p:sp>
      <p:sp>
        <p:nvSpPr>
          <p:cNvPr id="17" name="Заголовок 16"/>
          <p:cNvSpPr>
            <a:spLocks noGrp="1"/>
          </p:cNvSpPr>
          <p:nvPr>
            <p:ph type="title"/>
          </p:nvPr>
        </p:nvSpPr>
        <p:spPr>
          <a:xfrm>
            <a:off x="412750" y="4993760"/>
            <a:ext cx="6356350" cy="522288"/>
          </a:xfrm>
        </p:spPr>
        <p:txBody>
          <a:bodyPr/>
          <a:lstStyle>
            <a:lvl1pPr algn="l">
              <a:buNone/>
              <a:defRPr sz="2000" b="1"/>
            </a:lvl1pPr>
          </a:lstStyle>
          <a:p>
            <a:r>
              <a:rPr lang="uk-UA" smtClean="0"/>
              <a:t>Зразок заголовка</a:t>
            </a:r>
            <a:endParaRPr lang="en-US"/>
          </a:p>
        </p:txBody>
      </p:sp>
      <p:sp>
        <p:nvSpPr>
          <p:cNvPr id="26" name="Місце для тексту 25"/>
          <p:cNvSpPr>
            <a:spLocks noGrp="1"/>
          </p:cNvSpPr>
          <p:nvPr>
            <p:ph type="body" sz="half" idx="2"/>
          </p:nvPr>
        </p:nvSpPr>
        <p:spPr>
          <a:xfrm>
            <a:off x="412750" y="5533218"/>
            <a:ext cx="635635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uk-UA" smtClean="0"/>
              <a:t>Зразок тексту</a:t>
            </a:r>
          </a:p>
        </p:txBody>
      </p:sp>
      <p:sp>
        <p:nvSpPr>
          <p:cNvPr id="5" name="Місце для дати 3"/>
          <p:cNvSpPr>
            <a:spLocks noGrp="1"/>
          </p:cNvSpPr>
          <p:nvPr>
            <p:ph type="dt" sz="half" idx="10"/>
          </p:nvPr>
        </p:nvSpPr>
        <p:spPr/>
        <p:txBody>
          <a:bodyPr/>
          <a:lstStyle>
            <a:lvl1pPr>
              <a:defRPr/>
            </a:lvl1pPr>
          </a:lstStyle>
          <a:p>
            <a:pPr>
              <a:defRPr/>
            </a:pPr>
            <a:fld id="{3AF5E334-5D6E-4D67-9A7C-628E2446D149}" type="datetimeFigureOut">
              <a:rPr lang="en-US"/>
              <a:pPr>
                <a:defRPr/>
              </a:pPr>
              <a:t>6/16/2023</a:t>
            </a:fld>
            <a:endParaRPr lang="en-US"/>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ru-RU"/>
          </a:p>
        </p:txBody>
      </p:sp>
      <p:sp>
        <p:nvSpPr>
          <p:cNvPr id="7" name="Місце для номера слайда 5"/>
          <p:cNvSpPr>
            <a:spLocks noGrp="1"/>
          </p:cNvSpPr>
          <p:nvPr>
            <p:ph type="sldNum" sz="quarter" idx="12"/>
          </p:nvPr>
        </p:nvSpPr>
        <p:spPr/>
        <p:txBody>
          <a:bodyPr/>
          <a:lstStyle>
            <a:lvl1pPr>
              <a:defRPr/>
            </a:lvl1pPr>
          </a:lstStyle>
          <a:p>
            <a:pPr>
              <a:defRPr/>
            </a:pPr>
            <a:fld id="{77B827DE-6083-4F39-A2A5-10071A9505F1}" type="slidenum">
              <a:rPr lang="en-US"/>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7429500" y="549277"/>
            <a:ext cx="1981200" cy="5851525"/>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95300" y="549277"/>
            <a:ext cx="67691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3"/>
          <p:cNvSpPr>
            <a:spLocks noGrp="1"/>
          </p:cNvSpPr>
          <p:nvPr>
            <p:ph type="dt" sz="half" idx="10"/>
          </p:nvPr>
        </p:nvSpPr>
        <p:spPr/>
        <p:txBody>
          <a:bodyPr/>
          <a:lstStyle>
            <a:lvl1pPr>
              <a:defRPr/>
            </a:lvl1pPr>
          </a:lstStyle>
          <a:p>
            <a:pPr>
              <a:defRPr/>
            </a:pPr>
            <a:fld id="{23A7EA89-EF67-4E85-A509-E4F7FC44C542}" type="datetimeFigureOut">
              <a:rPr lang="en-US"/>
              <a:pPr>
                <a:defRPr/>
              </a:pPr>
              <a:t>6/16/2023</a:t>
            </a:fld>
            <a:endParaRPr lang="en-US"/>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ru-RU"/>
          </a:p>
        </p:txBody>
      </p:sp>
      <p:sp>
        <p:nvSpPr>
          <p:cNvPr id="6" name="Місце для номера слайда 5"/>
          <p:cNvSpPr>
            <a:spLocks noGrp="1"/>
          </p:cNvSpPr>
          <p:nvPr>
            <p:ph type="sldNum" sz="quarter" idx="12"/>
          </p:nvPr>
        </p:nvSpPr>
        <p:spPr/>
        <p:txBody>
          <a:bodyPr/>
          <a:lstStyle>
            <a:lvl1pPr>
              <a:defRPr/>
            </a:lvl1pPr>
          </a:lstStyle>
          <a:p>
            <a:pPr>
              <a:defRPr/>
            </a:pPr>
            <a:fld id="{6F34AD45-CA57-4E5E-85C7-CFC113B23AA5}"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Місце для дати 24"/>
          <p:cNvSpPr>
            <a:spLocks noGrp="1"/>
          </p:cNvSpPr>
          <p:nvPr>
            <p:ph type="dt" sz="half" idx="10"/>
          </p:nvPr>
        </p:nvSpPr>
        <p:spPr/>
        <p:txBody>
          <a:bodyPr/>
          <a:lstStyle>
            <a:lvl1pPr>
              <a:defRPr/>
            </a:lvl1pPr>
          </a:lstStyle>
          <a:p>
            <a:pPr>
              <a:defRPr/>
            </a:pPr>
            <a:fld id="{B1DAE49D-D1C6-41CD-9503-1E73D26F5F33}" type="datetimeFigureOut">
              <a:rPr lang="en-US"/>
              <a:pPr>
                <a:defRPr/>
              </a:pPr>
              <a:t>6/16/2023</a:t>
            </a:fld>
            <a:endParaRPr lang="en-US"/>
          </a:p>
        </p:txBody>
      </p:sp>
      <p:sp>
        <p:nvSpPr>
          <p:cNvPr id="5"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p:txBody>
          <a:bodyPr/>
          <a:lstStyle>
            <a:lvl1pPr>
              <a:defRPr/>
            </a:lvl1pPr>
          </a:lstStyle>
          <a:p>
            <a:pPr>
              <a:defRPr/>
            </a:pPr>
            <a:fld id="{3771A27E-41CF-4E3F-8AB2-2FE0BC9420C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ісце для дати 24"/>
          <p:cNvSpPr>
            <a:spLocks noGrp="1"/>
          </p:cNvSpPr>
          <p:nvPr>
            <p:ph type="dt" sz="half" idx="10"/>
          </p:nvPr>
        </p:nvSpPr>
        <p:spPr/>
        <p:txBody>
          <a:bodyPr/>
          <a:lstStyle>
            <a:lvl1pPr>
              <a:defRPr/>
            </a:lvl1pPr>
          </a:lstStyle>
          <a:p>
            <a:pPr>
              <a:defRPr/>
            </a:pPr>
            <a:fld id="{E05A5DE0-2FDD-4A57-A389-A8EA9060A5BF}" type="datetimeFigureOut">
              <a:rPr lang="en-US"/>
              <a:pPr>
                <a:defRPr/>
              </a:pPr>
              <a:t>6/16/2023</a:t>
            </a:fld>
            <a:endParaRPr lang="en-US"/>
          </a:p>
        </p:txBody>
      </p:sp>
      <p:sp>
        <p:nvSpPr>
          <p:cNvPr id="5" name="Місце для нижнього колонтитула 18"/>
          <p:cNvSpPr>
            <a:spLocks noGrp="1"/>
          </p:cNvSpPr>
          <p:nvPr>
            <p:ph type="ftr" sz="quarter" idx="11"/>
          </p:nvPr>
        </p:nvSpPr>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p:txBody>
          <a:bodyPr/>
          <a:lstStyle>
            <a:lvl1pPr>
              <a:defRPr/>
            </a:lvl1pPr>
          </a:lstStyle>
          <a:p>
            <a:pPr>
              <a:defRPr/>
            </a:pPr>
            <a:fld id="{B43EFEF8-F5C6-4C55-82FD-323D55ED00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Місце для тексту 7"/>
          <p:cNvSpPr>
            <a:spLocks noGrp="1"/>
          </p:cNvSpPr>
          <p:nvPr>
            <p:ph type="body" idx="1"/>
          </p:nvPr>
        </p:nvSpPr>
        <p:spPr bwMode="auto">
          <a:xfrm>
            <a:off x="330200" y="1554163"/>
            <a:ext cx="94107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smtClean="0"/>
          </a:p>
        </p:txBody>
      </p:sp>
      <p:sp>
        <p:nvSpPr>
          <p:cNvPr id="10" name="Місце для заголовка 9"/>
          <p:cNvSpPr>
            <a:spLocks noGrp="1"/>
          </p:cNvSpPr>
          <p:nvPr>
            <p:ph type="title"/>
          </p:nvPr>
        </p:nvSpPr>
        <p:spPr>
          <a:xfrm>
            <a:off x="330200" y="457200"/>
            <a:ext cx="9410700" cy="838200"/>
          </a:xfrm>
          <a:prstGeom prst="rect">
            <a:avLst/>
          </a:prstGeom>
        </p:spPr>
        <p:txBody>
          <a:bodyPr vert="horz" anchor="ctr">
            <a:normAutofit/>
          </a:bodyPr>
          <a:lstStyle/>
          <a:p>
            <a:r>
              <a:rPr lang="uk-UA" smtClean="0"/>
              <a:t>Зразок заголовка</a:t>
            </a:r>
            <a:endParaRPr lang="en-US"/>
          </a:p>
        </p:txBody>
      </p:sp>
      <p:sp>
        <p:nvSpPr>
          <p:cNvPr id="13" name="Місце для дати 3"/>
          <p:cNvSpPr>
            <a:spLocks noGrp="1"/>
          </p:cNvSpPr>
          <p:nvPr>
            <p:ph type="dt" sz="half" idx="2"/>
          </p:nvPr>
        </p:nvSpPr>
        <p:spPr>
          <a:xfrm>
            <a:off x="7016750" y="76200"/>
            <a:ext cx="2724150" cy="288925"/>
          </a:xfrm>
          <a:prstGeom prst="rect">
            <a:avLst/>
          </a:prstGeom>
        </p:spPr>
        <p:txBody>
          <a:bodyPr vert="horz"/>
          <a:lstStyle>
            <a:lvl1pPr>
              <a:defRPr sz="1200">
                <a:solidFill>
                  <a:schemeClr val="accent1">
                    <a:shade val="75000"/>
                  </a:schemeClr>
                </a:solidFill>
              </a:defRPr>
            </a:lvl1pPr>
          </a:lstStyle>
          <a:p>
            <a:pPr>
              <a:defRPr/>
            </a:pPr>
            <a:fld id="{C05CC3BE-F561-4E7D-8553-07DF86787A71}" type="datetimeFigureOut">
              <a:rPr lang="en-US"/>
              <a:pPr>
                <a:defRPr/>
              </a:pPr>
              <a:t>6/16/2023</a:t>
            </a:fld>
            <a:endParaRPr lang="en-US"/>
          </a:p>
        </p:txBody>
      </p:sp>
      <p:sp>
        <p:nvSpPr>
          <p:cNvPr id="14" name="Місце для нижнього колонтитула 4"/>
          <p:cNvSpPr>
            <a:spLocks noGrp="1"/>
          </p:cNvSpPr>
          <p:nvPr>
            <p:ph type="ftr" sz="quarter" idx="3"/>
          </p:nvPr>
        </p:nvSpPr>
        <p:spPr>
          <a:xfrm>
            <a:off x="3384550" y="76200"/>
            <a:ext cx="3632200" cy="288925"/>
          </a:xfrm>
          <a:prstGeom prst="rect">
            <a:avLst/>
          </a:prstGeom>
        </p:spPr>
        <p:txBody>
          <a:bodyPr vert="horz"/>
          <a:lstStyle>
            <a:lvl1pPr algn="r">
              <a:defRPr sz="1200">
                <a:solidFill>
                  <a:schemeClr val="accent1">
                    <a:shade val="75000"/>
                  </a:schemeClr>
                </a:solidFill>
              </a:defRPr>
            </a:lvl1pPr>
          </a:lstStyle>
          <a:p>
            <a:pPr>
              <a:defRPr/>
            </a:pPr>
            <a:endParaRPr lang="ru-RU"/>
          </a:p>
        </p:txBody>
      </p:sp>
      <p:sp>
        <p:nvSpPr>
          <p:cNvPr id="15" name="Місце для номера слайда 5"/>
          <p:cNvSpPr>
            <a:spLocks noGrp="1"/>
          </p:cNvSpPr>
          <p:nvPr>
            <p:ph type="sldNum" sz="quarter" idx="4"/>
          </p:nvPr>
        </p:nvSpPr>
        <p:spPr>
          <a:xfrm>
            <a:off x="8915400" y="6477000"/>
            <a:ext cx="825500" cy="244475"/>
          </a:xfrm>
          <a:prstGeom prst="rect">
            <a:avLst/>
          </a:prstGeom>
        </p:spPr>
        <p:txBody>
          <a:bodyPr vert="horz"/>
          <a:lstStyle>
            <a:lvl1pPr algn="r">
              <a:defRPr sz="1200">
                <a:solidFill>
                  <a:schemeClr val="accent1">
                    <a:shade val="75000"/>
                  </a:schemeClr>
                </a:solidFill>
              </a:defRPr>
            </a:lvl1pPr>
          </a:lstStyle>
          <a:p>
            <a:pPr>
              <a:defRPr/>
            </a:pPr>
            <a:fld id="{3C2EAA30-F3C4-42BC-B899-7ED5E3F699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52" r:id="rId6"/>
    <p:sldLayoutId id="2147484153" r:id="rId7"/>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Arial" charset="0"/>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Arial" charset="0"/>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Arial" charset="0"/>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Arial" charset="0"/>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Arial" charset="0"/>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Arial"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8" name="Пряма сполучна лінія 8"/>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9" name="Пряма сполучна лінія 11"/>
          <p:cNvSpPr>
            <a:spLocks noChangeShapeType="1"/>
          </p:cNvSpPr>
          <p:nvPr/>
        </p:nvSpPr>
        <p:spPr bwMode="auto">
          <a:xfrm>
            <a:off x="557212" y="1057987"/>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9" name="Місце для тексту 7"/>
          <p:cNvSpPr>
            <a:spLocks noGrp="1"/>
          </p:cNvSpPr>
          <p:nvPr>
            <p:ph type="body" idx="1"/>
          </p:nvPr>
        </p:nvSpPr>
        <p:spPr bwMode="auto">
          <a:xfrm>
            <a:off x="330200" y="1554163"/>
            <a:ext cx="94107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smtClean="0"/>
          </a:p>
        </p:txBody>
      </p:sp>
      <p:sp>
        <p:nvSpPr>
          <p:cNvPr id="2060" name="Місце для заголовка 9"/>
          <p:cNvSpPr>
            <a:spLocks noGrp="1"/>
          </p:cNvSpPr>
          <p:nvPr>
            <p:ph type="title"/>
          </p:nvPr>
        </p:nvSpPr>
        <p:spPr bwMode="auto">
          <a:xfrm>
            <a:off x="330200" y="457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Зразок заголовка</a:t>
            </a:r>
            <a:endParaRPr lang="en-US" smtClean="0"/>
          </a:p>
        </p:txBody>
      </p:sp>
      <p:sp>
        <p:nvSpPr>
          <p:cNvPr id="11" name="Місце для дати 24"/>
          <p:cNvSpPr>
            <a:spLocks noGrp="1"/>
          </p:cNvSpPr>
          <p:nvPr>
            <p:ph type="dt" sz="half" idx="2"/>
          </p:nvPr>
        </p:nvSpPr>
        <p:spPr>
          <a:xfrm>
            <a:off x="7016750" y="76200"/>
            <a:ext cx="2724150" cy="288925"/>
          </a:xfrm>
          <a:prstGeom prst="rect">
            <a:avLst/>
          </a:prstGeom>
        </p:spPr>
        <p:txBody>
          <a:bodyPr vert="horz"/>
          <a:lstStyle>
            <a:lvl1pPr>
              <a:defRPr sz="1200">
                <a:solidFill>
                  <a:schemeClr val="accent1">
                    <a:shade val="75000"/>
                  </a:schemeClr>
                </a:solidFill>
              </a:defRPr>
            </a:lvl1pPr>
          </a:lstStyle>
          <a:p>
            <a:pPr>
              <a:defRPr/>
            </a:pPr>
            <a:fld id="{AB9DEC6C-DB81-4161-8BC0-AD494522BB8B}" type="datetimeFigureOut">
              <a:rPr lang="en-US"/>
              <a:pPr>
                <a:defRPr/>
              </a:pPr>
              <a:t>6/16/2023</a:t>
            </a:fld>
            <a:endParaRPr lang="en-US"/>
          </a:p>
        </p:txBody>
      </p:sp>
      <p:sp>
        <p:nvSpPr>
          <p:cNvPr id="12" name="Місце для нижнього колонтитула 18"/>
          <p:cNvSpPr>
            <a:spLocks noGrp="1"/>
          </p:cNvSpPr>
          <p:nvPr>
            <p:ph type="ftr" sz="quarter" idx="3"/>
          </p:nvPr>
        </p:nvSpPr>
        <p:spPr>
          <a:xfrm>
            <a:off x="3879850" y="76200"/>
            <a:ext cx="3136900" cy="288925"/>
          </a:xfrm>
          <a:prstGeom prst="rect">
            <a:avLst/>
          </a:prstGeom>
        </p:spPr>
        <p:txBody>
          <a:bodyPr vert="horz"/>
          <a:lstStyle>
            <a:lvl1pPr algn="r">
              <a:defRPr sz="1200">
                <a:solidFill>
                  <a:schemeClr val="accent1">
                    <a:shade val="75000"/>
                  </a:schemeClr>
                </a:solidFill>
              </a:defRPr>
            </a:lvl1pPr>
          </a:lstStyle>
          <a:p>
            <a:pPr>
              <a:defRPr/>
            </a:pPr>
            <a:endParaRPr lang="ru-RU"/>
          </a:p>
        </p:txBody>
      </p:sp>
      <p:sp>
        <p:nvSpPr>
          <p:cNvPr id="16" name="Місце для номера слайда 15"/>
          <p:cNvSpPr>
            <a:spLocks noGrp="1"/>
          </p:cNvSpPr>
          <p:nvPr>
            <p:ph type="sldNum" sz="quarter" idx="4"/>
          </p:nvPr>
        </p:nvSpPr>
        <p:spPr>
          <a:xfrm>
            <a:off x="8915400" y="6473825"/>
            <a:ext cx="822325" cy="247650"/>
          </a:xfrm>
          <a:prstGeom prst="rect">
            <a:avLst/>
          </a:prstGeom>
        </p:spPr>
        <p:txBody>
          <a:bodyPr vert="horz"/>
          <a:lstStyle>
            <a:lvl1pPr algn="r">
              <a:defRPr sz="1200">
                <a:solidFill>
                  <a:schemeClr val="accent1">
                    <a:shade val="75000"/>
                  </a:schemeClr>
                </a:solidFill>
              </a:defRPr>
            </a:lvl1pPr>
          </a:lstStyle>
          <a:p>
            <a:pPr>
              <a:defRPr/>
            </a:pPr>
            <a:fld id="{C1EB7ACB-6D63-4835-BDF6-3865FE1116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mn-lt"/>
        </a:defRPr>
      </a:lvl5pPr>
      <a:lvl6pPr marL="2514600" indent="-228600" algn="l" rtl="0" fontAlgn="base">
        <a:spcBef>
          <a:spcPct val="20000"/>
        </a:spcBef>
        <a:spcAft>
          <a:spcPct val="0"/>
        </a:spcAft>
        <a:buClr>
          <a:schemeClr val="accent1"/>
        </a:buClr>
        <a:buSzPct val="60000"/>
        <a:buFont typeface="Wingdings 2" pitchFamily="18" charset="2"/>
        <a:buChar char=""/>
        <a:defRPr sz="2000">
          <a:solidFill>
            <a:schemeClr val="tx2"/>
          </a:solidFill>
          <a:latin typeface="+mn-lt"/>
        </a:defRPr>
      </a:lvl6pPr>
      <a:lvl7pPr marL="2971800" indent="-228600" algn="l" rtl="0" fontAlgn="base">
        <a:spcBef>
          <a:spcPct val="20000"/>
        </a:spcBef>
        <a:spcAft>
          <a:spcPct val="0"/>
        </a:spcAft>
        <a:buClr>
          <a:schemeClr val="accent1"/>
        </a:buClr>
        <a:buSzPct val="60000"/>
        <a:buFont typeface="Wingdings 2" pitchFamily="18" charset="2"/>
        <a:buChar char=""/>
        <a:defRPr sz="2000">
          <a:solidFill>
            <a:schemeClr val="tx2"/>
          </a:solidFill>
          <a:latin typeface="+mn-lt"/>
        </a:defRPr>
      </a:lvl7pPr>
      <a:lvl8pPr marL="3429000" indent="-228600" algn="l" rtl="0" fontAlgn="base">
        <a:spcBef>
          <a:spcPct val="20000"/>
        </a:spcBef>
        <a:spcAft>
          <a:spcPct val="0"/>
        </a:spcAft>
        <a:buClr>
          <a:schemeClr val="accent1"/>
        </a:buClr>
        <a:buSzPct val="60000"/>
        <a:buFont typeface="Wingdings 2" pitchFamily="18" charset="2"/>
        <a:buChar char=""/>
        <a:defRPr sz="2000">
          <a:solidFill>
            <a:schemeClr val="tx2"/>
          </a:solidFill>
          <a:latin typeface="+mn-lt"/>
        </a:defRPr>
      </a:lvl8pPr>
      <a:lvl9pPr marL="3886200" indent="-228600" algn="l" rtl="0" fontAlgn="base">
        <a:spcBef>
          <a:spcPct val="20000"/>
        </a:spcBef>
        <a:spcAft>
          <a:spcPct val="0"/>
        </a:spcAft>
        <a:buClr>
          <a:schemeClr val="accent1"/>
        </a:buClr>
        <a:buSzPct val="60000"/>
        <a:buFont typeface="Wingdings 2" pitchFamily="18" charset="2"/>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hyperlink" Target="http://base.garant.ru/1216420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812800" y="1363663"/>
            <a:ext cx="8420100" cy="5160962"/>
          </a:xfrm>
        </p:spPr>
        <p:txBody>
          <a:bodyPr>
            <a:normAutofit/>
          </a:bodyPr>
          <a:lstStyle/>
          <a:p>
            <a:pPr algn="ctr">
              <a:buFont typeface="Wingdings 2" pitchFamily="18" charset="2"/>
              <a:buNone/>
              <a:defRPr/>
            </a:pPr>
            <a:endParaRPr lang="ru-RU" sz="2000" u="sng" dirty="0" smtClean="0">
              <a:solidFill>
                <a:srgbClr val="000066"/>
              </a:solidFill>
              <a:effectLst>
                <a:outerShdw blurRad="38100" dist="38100" dir="2700000" algn="tl">
                  <a:srgbClr val="C0C0C0"/>
                </a:outerShdw>
              </a:effectLst>
              <a:latin typeface="Book Antiqua" pitchFamily="18" charset="0"/>
            </a:endParaRPr>
          </a:p>
          <a:p>
            <a:pPr algn="ctr">
              <a:buFont typeface="Wingdings 2" pitchFamily="18" charset="2"/>
              <a:buNone/>
              <a:defRPr/>
            </a:pPr>
            <a:endParaRPr lang="ru-RU" b="1" dirty="0" smtClean="0">
              <a:solidFill>
                <a:srgbClr val="800000"/>
              </a:solidFill>
              <a:effectLst>
                <a:outerShdw blurRad="38100" dist="38100" dir="2700000" algn="tl">
                  <a:srgbClr val="C0C0C0"/>
                </a:outerShdw>
              </a:effectLst>
              <a:latin typeface="Book Antiqua" pitchFamily="18" charset="0"/>
            </a:endParaRPr>
          </a:p>
          <a:p>
            <a:pPr algn="ctr">
              <a:buFont typeface="Wingdings 2" pitchFamily="18" charset="2"/>
              <a:buNone/>
              <a:defRPr/>
            </a:pPr>
            <a:r>
              <a:rPr lang="ru-RU" b="1" dirty="0" smtClean="0">
                <a:solidFill>
                  <a:srgbClr val="800000"/>
                </a:solidFill>
                <a:effectLst>
                  <a:outerShdw blurRad="38100" dist="38100" dir="2700000" algn="tl">
                    <a:srgbClr val="C0C0C0"/>
                  </a:outerShdw>
                </a:effectLst>
                <a:latin typeface="Book Antiqua" pitchFamily="18" charset="0"/>
              </a:rPr>
              <a:t>Конфликт интересов</a:t>
            </a:r>
            <a:endParaRPr lang="ru-RU" sz="2400" dirty="0" smtClean="0">
              <a:solidFill>
                <a:srgbClr val="990000"/>
              </a:solidFill>
              <a:effectLst>
                <a:outerShdw blurRad="38100" dist="38100" dir="2700000" algn="tl">
                  <a:srgbClr val="C0C0C0"/>
                </a:outerShdw>
              </a:effectLst>
              <a:latin typeface="Franklin Gothic Book" pitchFamily="34" charset="0"/>
            </a:endParaRPr>
          </a:p>
        </p:txBody>
      </p:sp>
      <p:sp>
        <p:nvSpPr>
          <p:cNvPr id="7170" name="Номер слайда 3"/>
          <p:cNvSpPr>
            <a:spLocks noGrp="1"/>
          </p:cNvSpPr>
          <p:nvPr>
            <p:ph type="sldNum" sz="quarter" idx="12"/>
          </p:nvPr>
        </p:nvSpPr>
        <p:spPr/>
        <p:txBody>
          <a:bodyPr>
            <a:normAutofit fontScale="92500" lnSpcReduction="10000"/>
          </a:bodyPr>
          <a:lstStyle/>
          <a:p>
            <a:pPr>
              <a:defRPr/>
            </a:pPr>
            <a:fld id="{EFFBFA9C-F025-45B0-AC58-42BF8FE9C194}" type="slidenum">
              <a:rPr lang="en-US"/>
              <a:pPr>
                <a:defRPr/>
              </a:pPr>
              <a:t>1</a:t>
            </a:fld>
            <a:endParaRPr lang="en-US"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482600" y="1028700"/>
            <a:ext cx="2641600" cy="5016500"/>
          </a:xfrm>
          <a:prstGeom prst="rect">
            <a:avLst/>
          </a:prstGeom>
          <a:solidFill>
            <a:srgbClr val="DDFFFF"/>
          </a:solidFill>
          <a:ln w="9525" algn="ctr">
            <a:noFill/>
            <a:miter lim="800000"/>
            <a:headEnd/>
            <a:tailEnd/>
          </a:ln>
          <a:effectLst/>
        </p:spPr>
        <p:txBody>
          <a:bodyPr lIns="0" tIns="540000" rIns="0" bIns="0"/>
          <a:lstStyle/>
          <a:p>
            <a:pPr algn="ctr">
              <a:spcBef>
                <a:spcPct val="50000"/>
              </a:spcBef>
            </a:pPr>
            <a:r>
              <a:rPr lang="ru-RU" sz="2000" b="1" dirty="0">
                <a:solidFill>
                  <a:srgbClr val="990000"/>
                </a:solidFill>
              </a:rPr>
              <a:t>ИСПОЛЬЗОВАНИЕ СЛУЖЕБНОГО ПОЛОЖЕНИЯ </a:t>
            </a:r>
            <a:br>
              <a:rPr lang="ru-RU" sz="2000" b="1" dirty="0">
                <a:solidFill>
                  <a:srgbClr val="990000"/>
                </a:solidFill>
              </a:rPr>
            </a:br>
            <a:r>
              <a:rPr lang="ru-RU" sz="2000" b="1" dirty="0">
                <a:solidFill>
                  <a:srgbClr val="003366"/>
                </a:solidFill>
              </a:rPr>
              <a:t>при решении </a:t>
            </a:r>
            <a:br>
              <a:rPr lang="ru-RU" sz="2000" b="1" dirty="0">
                <a:solidFill>
                  <a:srgbClr val="003366"/>
                </a:solidFill>
              </a:rPr>
            </a:br>
            <a:r>
              <a:rPr lang="ru-RU" sz="2000" b="1" dirty="0">
                <a:solidFill>
                  <a:srgbClr val="003366"/>
                </a:solidFill>
              </a:rPr>
              <a:t>вопросов, </a:t>
            </a:r>
            <a:br>
              <a:rPr lang="ru-RU" sz="2000" b="1" dirty="0">
                <a:solidFill>
                  <a:srgbClr val="003366"/>
                </a:solidFill>
              </a:rPr>
            </a:br>
            <a:r>
              <a:rPr lang="ru-RU" sz="2000" b="1" dirty="0">
                <a:solidFill>
                  <a:srgbClr val="003366"/>
                </a:solidFill>
              </a:rPr>
              <a:t>где </a:t>
            </a:r>
            <a:br>
              <a:rPr lang="ru-RU" sz="2000" b="1" dirty="0">
                <a:solidFill>
                  <a:srgbClr val="003366"/>
                </a:solidFill>
              </a:rPr>
            </a:br>
            <a:r>
              <a:rPr lang="ru-RU" sz="2000" b="1" dirty="0">
                <a:solidFill>
                  <a:srgbClr val="003366"/>
                </a:solidFill>
              </a:rPr>
              <a:t>может </a:t>
            </a:r>
            <a:br>
              <a:rPr lang="ru-RU" sz="2000" b="1" dirty="0">
                <a:solidFill>
                  <a:srgbClr val="003366"/>
                </a:solidFill>
              </a:rPr>
            </a:br>
            <a:r>
              <a:rPr lang="ru-RU" sz="2000" b="1" dirty="0">
                <a:solidFill>
                  <a:srgbClr val="003366"/>
                </a:solidFill>
              </a:rPr>
              <a:t>обнаружиться </a:t>
            </a:r>
            <a:br>
              <a:rPr lang="ru-RU" sz="2000" b="1" dirty="0">
                <a:solidFill>
                  <a:srgbClr val="003366"/>
                </a:solidFill>
              </a:rPr>
            </a:br>
            <a:r>
              <a:rPr lang="ru-RU" sz="2000" b="1" dirty="0">
                <a:solidFill>
                  <a:srgbClr val="800000"/>
                </a:solidFill>
              </a:rPr>
              <a:t>личная </a:t>
            </a:r>
            <a:br>
              <a:rPr lang="ru-RU" sz="2000" b="1" dirty="0">
                <a:solidFill>
                  <a:srgbClr val="800000"/>
                </a:solidFill>
              </a:rPr>
            </a:br>
            <a:r>
              <a:rPr lang="ru-RU" sz="2000" b="1" dirty="0">
                <a:solidFill>
                  <a:srgbClr val="800000"/>
                </a:solidFill>
              </a:rPr>
              <a:t>заинтересованность</a:t>
            </a:r>
            <a:r>
              <a:rPr lang="ru-RU" sz="2000" b="1" dirty="0">
                <a:solidFill>
                  <a:srgbClr val="003366"/>
                </a:solidFill>
              </a:rPr>
              <a:t> </a:t>
            </a:r>
            <a:r>
              <a:rPr lang="ru-RU" sz="2000" b="1" dirty="0" smtClean="0">
                <a:solidFill>
                  <a:srgbClr val="003366"/>
                </a:solidFill>
              </a:rPr>
              <a:t>работника (служащего)</a:t>
            </a:r>
            <a:endParaRPr lang="ru-RU" sz="2000" b="1" dirty="0">
              <a:solidFill>
                <a:srgbClr val="003366"/>
              </a:solidFill>
            </a:endParaRPr>
          </a:p>
        </p:txBody>
      </p:sp>
      <p:sp>
        <p:nvSpPr>
          <p:cNvPr id="17411" name="AutoShape 5"/>
          <p:cNvSpPr>
            <a:spLocks noChangeArrowheads="1"/>
          </p:cNvSpPr>
          <p:nvPr/>
        </p:nvSpPr>
        <p:spPr bwMode="auto">
          <a:xfrm>
            <a:off x="177800" y="584200"/>
            <a:ext cx="3276600" cy="5778500"/>
          </a:xfrm>
          <a:custGeom>
            <a:avLst/>
            <a:gdLst>
              <a:gd name="T0" fmla="*/ 0 w 21600"/>
              <a:gd name="T1" fmla="*/ 772961486 h 38093"/>
              <a:gd name="T2" fmla="*/ 32975035 w 21600"/>
              <a:gd name="T3" fmla="*/ 772961486 h 38093"/>
              <a:gd name="T4" fmla="*/ 248521008 w 21600"/>
              <a:gd name="T5" fmla="*/ 1545882469 h 38093"/>
              <a:gd name="T6" fmla="*/ 248521008 w 21600"/>
              <a:gd name="T7" fmla="*/ 1487728851 h 38093"/>
              <a:gd name="T8" fmla="*/ 497042017 w 21600"/>
              <a:gd name="T9" fmla="*/ 772961486 h 38093"/>
              <a:gd name="T10" fmla="*/ 464066982 w 21600"/>
              <a:gd name="T11" fmla="*/ 772961486 h 38093"/>
              <a:gd name="T12" fmla="*/ 248521008 w 21600"/>
              <a:gd name="T13" fmla="*/ 0 h 38093"/>
              <a:gd name="T14" fmla="*/ 248521008 w 21600"/>
              <a:gd name="T15" fmla="*/ 58153769 h 38093"/>
              <a:gd name="T16" fmla="*/ 0 60000 65536"/>
              <a:gd name="T17" fmla="*/ 0 60000 65536"/>
              <a:gd name="T18" fmla="*/ 0 60000 65536"/>
              <a:gd name="T19" fmla="*/ 0 60000 65536"/>
              <a:gd name="T20" fmla="*/ 0 60000 65536"/>
              <a:gd name="T21" fmla="*/ 0 60000 65536"/>
              <a:gd name="T22" fmla="*/ 0 60000 65536"/>
              <a:gd name="T23" fmla="*/ 0 60000 65536"/>
              <a:gd name="T24" fmla="*/ 1433 w 21600"/>
              <a:gd name="T25" fmla="*/ 2527 h 38093"/>
              <a:gd name="T26" fmla="*/ 20167 w 21600"/>
              <a:gd name="T27" fmla="*/ 35566 h 380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38093">
                <a:moveTo>
                  <a:pt x="0" y="0"/>
                </a:moveTo>
                <a:lnTo>
                  <a:pt x="0" y="38093"/>
                </a:lnTo>
                <a:lnTo>
                  <a:pt x="21600" y="38093"/>
                </a:lnTo>
                <a:lnTo>
                  <a:pt x="21600" y="0"/>
                </a:lnTo>
                <a:lnTo>
                  <a:pt x="0" y="0"/>
                </a:lnTo>
                <a:close/>
                <a:moveTo>
                  <a:pt x="1433" y="1433"/>
                </a:moveTo>
                <a:lnTo>
                  <a:pt x="1433" y="36660"/>
                </a:lnTo>
                <a:lnTo>
                  <a:pt x="20167" y="36660"/>
                </a:lnTo>
                <a:lnTo>
                  <a:pt x="20167" y="1433"/>
                </a:lnTo>
                <a:lnTo>
                  <a:pt x="1433" y="1433"/>
                </a:lnTo>
                <a:close/>
              </a:path>
            </a:pathLst>
          </a:custGeom>
          <a:gradFill rotWithShape="1">
            <a:gsLst>
              <a:gs pos="0">
                <a:srgbClr val="003366"/>
              </a:gs>
              <a:gs pos="50000">
                <a:srgbClr val="006699"/>
              </a:gs>
              <a:gs pos="100000">
                <a:srgbClr val="003366"/>
              </a:gs>
            </a:gsLst>
            <a:lin ang="2700000" scaled="1"/>
          </a:gradFill>
          <a:ln w="9525">
            <a:round/>
            <a:headEnd/>
            <a:tailEnd/>
          </a:ln>
          <a:effectLst/>
          <a:scene3d>
            <a:camera prst="legacyPerspectiveFront"/>
            <a:lightRig rig="legacyFlat2" dir="t"/>
          </a:scene3d>
          <a:sp3d extrusionH="887400" prstMaterial="legacyMatte">
            <a:bevelT w="13500" h="13500" prst="angle"/>
            <a:bevelB w="13500" h="13500" prst="angle"/>
            <a:extrusionClr>
              <a:srgbClr val="CAF9FE"/>
            </a:extrusionClr>
          </a:sp3d>
        </p:spPr>
        <p:txBody>
          <a:bodyPr lIns="360000" tIns="180000" rIns="360000" bIns="180000">
            <a:spAutoFit/>
            <a:flatTx/>
          </a:bodyPr>
          <a:lstStyle/>
          <a:p>
            <a:endParaRPr lang="ru-RU"/>
          </a:p>
        </p:txBody>
      </p:sp>
      <p:sp>
        <p:nvSpPr>
          <p:cNvPr id="17412" name="AutoShape 7"/>
          <p:cNvSpPr>
            <a:spLocks/>
          </p:cNvSpPr>
          <p:nvPr/>
        </p:nvSpPr>
        <p:spPr bwMode="auto">
          <a:xfrm>
            <a:off x="4584700" y="363538"/>
            <a:ext cx="5168900" cy="1920875"/>
          </a:xfrm>
          <a:prstGeom prst="accentBorderCallout2">
            <a:avLst>
              <a:gd name="adj1" fmla="val 10139"/>
              <a:gd name="adj2" fmla="val -1472"/>
              <a:gd name="adj3" fmla="val 10139"/>
              <a:gd name="adj4" fmla="val -12560"/>
              <a:gd name="adj5" fmla="val 83097"/>
              <a:gd name="adj6" fmla="val -24079"/>
            </a:avLst>
          </a:prstGeom>
          <a:solidFill>
            <a:srgbClr val="FFDDFC"/>
          </a:solidFill>
          <a:ln w="19050" algn="ctr">
            <a:solidFill>
              <a:srgbClr val="0091DA"/>
            </a:solidFill>
            <a:miter lim="800000"/>
            <a:headEnd type="stealth" w="med" len="lg"/>
            <a:tailEnd type="none" w="med" len="lg"/>
          </a:ln>
          <a:effectLst/>
        </p:spPr>
        <p:txBody>
          <a:bodyPr lIns="54000" tIns="36000" rIns="54000" bIns="36000">
            <a:spAutoFit/>
          </a:bodyPr>
          <a:lstStyle/>
          <a:p>
            <a:r>
              <a:rPr lang="ru-RU" sz="2000" b="1">
                <a:solidFill>
                  <a:srgbClr val="800000"/>
                </a:solidFill>
              </a:rPr>
              <a:t>РАЗГЛАШЕНИЕ </a:t>
            </a:r>
            <a:br>
              <a:rPr lang="ru-RU" sz="2000" b="1">
                <a:solidFill>
                  <a:srgbClr val="800000"/>
                </a:solidFill>
              </a:rPr>
            </a:br>
            <a:r>
              <a:rPr lang="ru-RU" sz="2000" b="1">
                <a:solidFill>
                  <a:srgbClr val="800000"/>
                </a:solidFill>
              </a:rPr>
              <a:t>конфиденциальной информации</a:t>
            </a:r>
            <a:r>
              <a:rPr lang="ru-RU" sz="2000" b="1">
                <a:solidFill>
                  <a:srgbClr val="003366"/>
                </a:solidFill>
              </a:rPr>
              <a:t> людям, </a:t>
            </a:r>
            <a:br>
              <a:rPr lang="ru-RU" sz="2000" b="1">
                <a:solidFill>
                  <a:srgbClr val="003366"/>
                </a:solidFill>
              </a:rPr>
            </a:br>
            <a:r>
              <a:rPr lang="ru-RU" sz="2000" b="1" i="1">
                <a:solidFill>
                  <a:srgbClr val="800000"/>
                </a:solidFill>
              </a:rPr>
              <a:t>не связанным</a:t>
            </a:r>
            <a:r>
              <a:rPr lang="ru-RU" sz="2000" b="1">
                <a:solidFill>
                  <a:srgbClr val="003366"/>
                </a:solidFill>
              </a:rPr>
              <a:t> со службой, независимо от того, есть или нет вероятность того, что эти люди могут использовать информацию для каких-либо целей</a:t>
            </a:r>
          </a:p>
        </p:txBody>
      </p:sp>
      <p:sp>
        <p:nvSpPr>
          <p:cNvPr id="17413" name="Text Box 8"/>
          <p:cNvSpPr txBox="1">
            <a:spLocks noChangeArrowheads="1"/>
          </p:cNvSpPr>
          <p:nvPr/>
        </p:nvSpPr>
        <p:spPr bwMode="auto">
          <a:xfrm>
            <a:off x="4000500" y="254000"/>
            <a:ext cx="393700" cy="304800"/>
          </a:xfrm>
          <a:prstGeom prst="rect">
            <a:avLst/>
          </a:prstGeom>
          <a:noFill/>
          <a:ln w="9525" algn="ctr">
            <a:noFill/>
            <a:miter lim="800000"/>
            <a:headEnd/>
            <a:tailEnd/>
          </a:ln>
          <a:effectLst>
            <a:outerShdw dist="12700" dir="5400000" algn="ctr" rotWithShape="0">
              <a:srgbClr val="FFDDFC"/>
            </a:outerShdw>
          </a:effectLst>
        </p:spPr>
        <p:txBody>
          <a:bodyPr lIns="0" tIns="0" rIns="0" bIns="0">
            <a:spAutoFit/>
          </a:bodyPr>
          <a:lstStyle/>
          <a:p>
            <a:pPr marL="228600" indent="-228600" algn="ctr">
              <a:spcBef>
                <a:spcPct val="50000"/>
              </a:spcBef>
            </a:pPr>
            <a:r>
              <a:rPr lang="ru-RU" sz="2000" b="1">
                <a:solidFill>
                  <a:srgbClr val="800000"/>
                </a:solidFill>
                <a:latin typeface="Georgia" pitchFamily="18" charset="0"/>
              </a:rPr>
              <a:t>1</a:t>
            </a:r>
          </a:p>
        </p:txBody>
      </p:sp>
      <p:sp>
        <p:nvSpPr>
          <p:cNvPr id="17414" name="AutoShape 9"/>
          <p:cNvSpPr>
            <a:spLocks/>
          </p:cNvSpPr>
          <p:nvPr/>
        </p:nvSpPr>
        <p:spPr bwMode="auto">
          <a:xfrm>
            <a:off x="4584700" y="3141663"/>
            <a:ext cx="5168900" cy="701675"/>
          </a:xfrm>
          <a:prstGeom prst="accentBorderCallout2">
            <a:avLst>
              <a:gd name="adj1" fmla="val 16292"/>
              <a:gd name="adj2" fmla="val -1472"/>
              <a:gd name="adj3" fmla="val 16292"/>
              <a:gd name="adj4" fmla="val -12560"/>
              <a:gd name="adj5" fmla="val 105884"/>
              <a:gd name="adj6" fmla="val -24079"/>
            </a:avLst>
          </a:prstGeom>
          <a:solidFill>
            <a:srgbClr val="FFDDFC"/>
          </a:solidFill>
          <a:ln w="19050" algn="ctr">
            <a:solidFill>
              <a:srgbClr val="0091DA"/>
            </a:solidFill>
            <a:miter lim="800000"/>
            <a:headEnd type="stealth" w="med" len="lg"/>
            <a:tailEnd type="none" w="med" len="lg"/>
          </a:ln>
          <a:effectLst/>
        </p:spPr>
        <p:txBody>
          <a:bodyPr lIns="54000" tIns="36000" rIns="54000" bIns="36000">
            <a:spAutoFit/>
          </a:bodyPr>
          <a:lstStyle/>
          <a:p>
            <a:r>
              <a:rPr lang="ru-RU" sz="2000" b="1">
                <a:solidFill>
                  <a:srgbClr val="800000"/>
                </a:solidFill>
              </a:rPr>
              <a:t>ПРЕДОСТАВЛЕНИЕ</a:t>
            </a:r>
            <a:br>
              <a:rPr lang="ru-RU" sz="2000" b="1">
                <a:solidFill>
                  <a:srgbClr val="800000"/>
                </a:solidFill>
              </a:rPr>
            </a:br>
            <a:r>
              <a:rPr lang="ru-RU" sz="2000" b="1">
                <a:solidFill>
                  <a:srgbClr val="003366"/>
                </a:solidFill>
              </a:rPr>
              <a:t>односторонних преимуществ</a:t>
            </a:r>
          </a:p>
        </p:txBody>
      </p:sp>
      <p:sp>
        <p:nvSpPr>
          <p:cNvPr id="17415" name="Text Box 10"/>
          <p:cNvSpPr txBox="1">
            <a:spLocks noChangeArrowheads="1"/>
          </p:cNvSpPr>
          <p:nvPr/>
        </p:nvSpPr>
        <p:spPr bwMode="auto">
          <a:xfrm>
            <a:off x="4000500" y="2946400"/>
            <a:ext cx="393700" cy="304800"/>
          </a:xfrm>
          <a:prstGeom prst="rect">
            <a:avLst/>
          </a:prstGeom>
          <a:noFill/>
          <a:ln w="9525" algn="ctr">
            <a:noFill/>
            <a:miter lim="800000"/>
            <a:headEnd/>
            <a:tailEnd/>
          </a:ln>
          <a:effectLst>
            <a:outerShdw dist="12700" dir="5400000" algn="ctr" rotWithShape="0">
              <a:srgbClr val="FFDDFC"/>
            </a:outerShdw>
          </a:effectLst>
        </p:spPr>
        <p:txBody>
          <a:bodyPr lIns="0" tIns="0" rIns="0" bIns="0">
            <a:spAutoFit/>
          </a:bodyPr>
          <a:lstStyle/>
          <a:p>
            <a:pPr marL="228600" indent="-228600" algn="ctr">
              <a:spcBef>
                <a:spcPct val="50000"/>
              </a:spcBef>
            </a:pPr>
            <a:r>
              <a:rPr lang="ru-RU" sz="2000" b="1">
                <a:solidFill>
                  <a:srgbClr val="800000"/>
                </a:solidFill>
                <a:latin typeface="Georgia" pitchFamily="18" charset="0"/>
              </a:rPr>
              <a:t>2</a:t>
            </a:r>
          </a:p>
        </p:txBody>
      </p:sp>
      <p:sp>
        <p:nvSpPr>
          <p:cNvPr id="17416" name="AutoShape 11"/>
          <p:cNvSpPr>
            <a:spLocks/>
          </p:cNvSpPr>
          <p:nvPr/>
        </p:nvSpPr>
        <p:spPr bwMode="auto">
          <a:xfrm>
            <a:off x="4584700" y="4673600"/>
            <a:ext cx="5168900" cy="1920875"/>
          </a:xfrm>
          <a:prstGeom prst="accentBorderCallout2">
            <a:avLst>
              <a:gd name="adj1" fmla="val 5949"/>
              <a:gd name="adj2" fmla="val -1472"/>
              <a:gd name="adj3" fmla="val 5949"/>
              <a:gd name="adj4" fmla="val -12685"/>
              <a:gd name="adj5" fmla="val 62977"/>
              <a:gd name="adj6" fmla="val -24324"/>
            </a:avLst>
          </a:prstGeom>
          <a:solidFill>
            <a:srgbClr val="FFDDFC"/>
          </a:solidFill>
          <a:ln w="19050" algn="ctr">
            <a:solidFill>
              <a:srgbClr val="0091DA"/>
            </a:solidFill>
            <a:miter lim="800000"/>
            <a:headEnd type="stealth" w="med" len="lg"/>
            <a:tailEnd type="none" w="med" len="lg"/>
          </a:ln>
          <a:effectLst/>
        </p:spPr>
        <p:txBody>
          <a:bodyPr lIns="54000" tIns="36000" rIns="54000" bIns="36000">
            <a:spAutoFit/>
          </a:bodyPr>
          <a:lstStyle/>
          <a:p>
            <a:r>
              <a:rPr lang="ru-RU" sz="2000" b="1">
                <a:solidFill>
                  <a:srgbClr val="800000"/>
                </a:solidFill>
              </a:rPr>
              <a:t>ПРИНЯТИЕ </a:t>
            </a:r>
            <a:r>
              <a:rPr lang="ru-RU" sz="2000" b="1">
                <a:solidFill>
                  <a:srgbClr val="003366"/>
                </a:solidFill>
              </a:rPr>
              <a:t>подарков, услуг, </a:t>
            </a:r>
            <a:r>
              <a:rPr lang="ru-RU" sz="2000" b="1">
                <a:solidFill>
                  <a:srgbClr val="800000"/>
                </a:solidFill>
              </a:rPr>
              <a:t>ПОЛЬЗОВАНИЕ</a:t>
            </a:r>
            <a:r>
              <a:rPr lang="ru-RU" sz="2000" b="1">
                <a:solidFill>
                  <a:srgbClr val="003366"/>
                </a:solidFill>
              </a:rPr>
              <a:t> развлечениями или </a:t>
            </a:r>
            <a:r>
              <a:rPr lang="ru-RU" sz="2000" b="1">
                <a:solidFill>
                  <a:srgbClr val="800000"/>
                </a:solidFill>
              </a:rPr>
              <a:t>ПОЛУЧЕНИЕ</a:t>
            </a:r>
            <a:r>
              <a:rPr lang="ru-RU" sz="2000" b="1">
                <a:solidFill>
                  <a:srgbClr val="003366"/>
                </a:solidFill>
              </a:rPr>
              <a:t> других благ, </a:t>
            </a:r>
            <a:br>
              <a:rPr lang="ru-RU" sz="2000" b="1">
                <a:solidFill>
                  <a:srgbClr val="003366"/>
                </a:solidFill>
              </a:rPr>
            </a:br>
            <a:r>
              <a:rPr lang="ru-RU" sz="2000" b="1">
                <a:solidFill>
                  <a:srgbClr val="003366"/>
                </a:solidFill>
              </a:rPr>
              <a:t>которые измеряются суммой </a:t>
            </a:r>
            <a:br>
              <a:rPr lang="ru-RU" sz="2000" b="1">
                <a:solidFill>
                  <a:srgbClr val="003366"/>
                </a:solidFill>
              </a:rPr>
            </a:br>
            <a:r>
              <a:rPr lang="ru-RU" sz="2000" b="1">
                <a:solidFill>
                  <a:srgbClr val="800000"/>
                </a:solidFill>
              </a:rPr>
              <a:t>намного большей,</a:t>
            </a:r>
            <a:r>
              <a:rPr lang="ru-RU" sz="2000" b="1">
                <a:solidFill>
                  <a:srgbClr val="003366"/>
                </a:solidFill>
              </a:rPr>
              <a:t> </a:t>
            </a:r>
            <a:br>
              <a:rPr lang="ru-RU" sz="2000" b="1">
                <a:solidFill>
                  <a:srgbClr val="003366"/>
                </a:solidFill>
              </a:rPr>
            </a:br>
            <a:r>
              <a:rPr lang="ru-RU" sz="2000" b="1">
                <a:solidFill>
                  <a:srgbClr val="003366"/>
                </a:solidFill>
              </a:rPr>
              <a:t>чем вежливое выражение благодарности</a:t>
            </a:r>
          </a:p>
        </p:txBody>
      </p:sp>
      <p:sp>
        <p:nvSpPr>
          <p:cNvPr id="17417" name="Text Box 12"/>
          <p:cNvSpPr txBox="1">
            <a:spLocks noChangeArrowheads="1"/>
          </p:cNvSpPr>
          <p:nvPr/>
        </p:nvSpPr>
        <p:spPr bwMode="auto">
          <a:xfrm>
            <a:off x="4000500" y="4445000"/>
            <a:ext cx="393700" cy="304800"/>
          </a:xfrm>
          <a:prstGeom prst="rect">
            <a:avLst/>
          </a:prstGeom>
          <a:noFill/>
          <a:ln w="9525" algn="ctr">
            <a:noFill/>
            <a:miter lim="800000"/>
            <a:headEnd/>
            <a:tailEnd/>
          </a:ln>
          <a:effectLst>
            <a:outerShdw dist="12700" dir="5400000" algn="ctr" rotWithShape="0">
              <a:srgbClr val="FFDDFC"/>
            </a:outerShdw>
          </a:effectLst>
        </p:spPr>
        <p:txBody>
          <a:bodyPr lIns="0" tIns="0" rIns="0" bIns="0">
            <a:spAutoFit/>
          </a:bodyPr>
          <a:lstStyle/>
          <a:p>
            <a:pPr marL="228600" indent="-228600" algn="ctr">
              <a:spcBef>
                <a:spcPct val="50000"/>
              </a:spcBef>
            </a:pPr>
            <a:r>
              <a:rPr lang="ru-RU" sz="2000" b="1">
                <a:solidFill>
                  <a:srgbClr val="800000"/>
                </a:solidFill>
                <a:latin typeface="Georgia" pitchFamily="18" charset="0"/>
              </a:rPr>
              <a:t>3</a:t>
            </a:r>
          </a:p>
        </p:txBody>
      </p:sp>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152400" y="568990"/>
            <a:ext cx="2911475" cy="5753358"/>
          </a:xfrm>
          <a:prstGeom prst="roundRect">
            <a:avLst>
              <a:gd name="adj" fmla="val 6565"/>
            </a:avLst>
          </a:prstGeom>
          <a:solidFill>
            <a:srgbClr val="DDFFFF"/>
          </a:solidFill>
          <a:ln w="38100" cmpd="dbl">
            <a:solidFill>
              <a:srgbClr val="003366"/>
            </a:solidFill>
            <a:miter lim="800000"/>
            <a:headEnd type="none" w="med" len="med"/>
            <a:tailEnd type="none" w="med" len="med"/>
          </a:ln>
        </p:spPr>
        <p:txBody>
          <a:bodyPr wrap="square" lIns="0" tIns="1728000" rIns="0" bIns="1728000" numCol="1" anchorCtr="0" compatLnSpc="1">
            <a:prstTxWarp prst="textNoShape">
              <a:avLst/>
            </a:prstTxWarp>
            <a:spAutoFit/>
          </a:bodyPr>
          <a:lstStyle/>
          <a:p>
            <a:pPr algn="ctr"/>
            <a:r>
              <a:rPr lang="ru-RU" sz="2400" b="1" cap="none" dirty="0" smtClean="0">
                <a:solidFill>
                  <a:srgbClr val="800080"/>
                </a:solidFill>
                <a:effectLst/>
                <a:latin typeface="Book Antiqua" pitchFamily="18" charset="0"/>
              </a:rPr>
              <a:t>УСЛОВИЯ</a:t>
            </a:r>
            <a:r>
              <a:rPr lang="ru-RU" sz="2400" b="1" i="1" cap="none" dirty="0" smtClean="0">
                <a:solidFill>
                  <a:srgbClr val="800080"/>
                </a:solidFill>
                <a:effectLst/>
                <a:latin typeface="Book Antiqua" pitchFamily="18" charset="0"/>
              </a:rPr>
              <a:t>,</a:t>
            </a:r>
            <a:r>
              <a:rPr lang="ru-RU" sz="2400" b="1" cap="none" dirty="0" smtClean="0">
                <a:solidFill>
                  <a:srgbClr val="800080"/>
                </a:solidFill>
                <a:effectLst/>
                <a:latin typeface="Book Antiqua" pitchFamily="18" charset="0"/>
              </a:rPr>
              <a:t/>
            </a:r>
            <a:br>
              <a:rPr lang="ru-RU" sz="2400" b="1" cap="none" dirty="0" smtClean="0">
                <a:solidFill>
                  <a:srgbClr val="800080"/>
                </a:solidFill>
                <a:effectLst/>
                <a:latin typeface="Book Antiqua" pitchFamily="18" charset="0"/>
              </a:rPr>
            </a:br>
            <a:r>
              <a:rPr lang="ru-RU" sz="2400" b="1" cap="none" dirty="0" smtClean="0">
                <a:solidFill>
                  <a:srgbClr val="800080"/>
                </a:solidFill>
                <a:effectLst/>
                <a:latin typeface="Book Antiqua" pitchFamily="18" charset="0"/>
              </a:rPr>
              <a:t>способствующие</a:t>
            </a:r>
            <a:r>
              <a:rPr lang="ru-RU" sz="2400" b="1" cap="none" dirty="0" smtClean="0">
                <a:solidFill>
                  <a:srgbClr val="761C31"/>
                </a:solidFill>
                <a:effectLst/>
                <a:latin typeface="Book Antiqua" pitchFamily="18" charset="0"/>
              </a:rPr>
              <a:t/>
            </a:r>
            <a:br>
              <a:rPr lang="ru-RU" sz="2400" b="1" cap="none" dirty="0" smtClean="0">
                <a:solidFill>
                  <a:srgbClr val="761C31"/>
                </a:solidFill>
                <a:effectLst/>
                <a:latin typeface="Book Antiqua" pitchFamily="18" charset="0"/>
              </a:rPr>
            </a:br>
            <a:r>
              <a:rPr lang="ru-RU" sz="2000" b="1" cap="none" dirty="0" smtClean="0">
                <a:solidFill>
                  <a:srgbClr val="003366"/>
                </a:solidFill>
                <a:effectLst/>
                <a:latin typeface="Book Antiqua" pitchFamily="18" charset="0"/>
              </a:rPr>
              <a:t>ВОЗНИКНОВЕНИЮ</a:t>
            </a:r>
            <a:r>
              <a:rPr lang="ru-RU" sz="2400" b="1" cap="none" dirty="0" smtClean="0">
                <a:solidFill>
                  <a:srgbClr val="003366"/>
                </a:solidFill>
                <a:effectLst/>
                <a:latin typeface="Book Antiqua" pitchFamily="18" charset="0"/>
              </a:rPr>
              <a:t/>
            </a:r>
            <a:br>
              <a:rPr lang="ru-RU" sz="2400" b="1" cap="none" dirty="0" smtClean="0">
                <a:solidFill>
                  <a:srgbClr val="003366"/>
                </a:solidFill>
                <a:effectLst/>
                <a:latin typeface="Book Antiqua" pitchFamily="18" charset="0"/>
              </a:rPr>
            </a:br>
            <a:r>
              <a:rPr lang="ru-RU" sz="2400" b="1" cap="none" dirty="0" smtClean="0">
                <a:solidFill>
                  <a:srgbClr val="003366"/>
                </a:solidFill>
                <a:effectLst/>
                <a:latin typeface="Book Antiqua" pitchFamily="18" charset="0"/>
              </a:rPr>
              <a:t>конфликта</a:t>
            </a:r>
            <a:br>
              <a:rPr lang="ru-RU" sz="2400" b="1" cap="none" dirty="0" smtClean="0">
                <a:solidFill>
                  <a:srgbClr val="003366"/>
                </a:solidFill>
                <a:effectLst/>
                <a:latin typeface="Book Antiqua" pitchFamily="18" charset="0"/>
              </a:rPr>
            </a:br>
            <a:r>
              <a:rPr lang="ru-RU" sz="2400" b="1" cap="none" dirty="0" smtClean="0">
                <a:solidFill>
                  <a:srgbClr val="003366"/>
                </a:solidFill>
                <a:effectLst/>
                <a:latin typeface="Book Antiqua" pitchFamily="18" charset="0"/>
              </a:rPr>
              <a:t>интересов</a:t>
            </a:r>
            <a:br>
              <a:rPr lang="ru-RU" sz="2400" b="1" cap="none" dirty="0" smtClean="0">
                <a:solidFill>
                  <a:srgbClr val="003366"/>
                </a:solidFill>
                <a:effectLst/>
                <a:latin typeface="Book Antiqua" pitchFamily="18" charset="0"/>
              </a:rPr>
            </a:br>
            <a:endParaRPr lang="ru-RU" sz="2400" b="1" cap="none" dirty="0" smtClean="0">
              <a:solidFill>
                <a:srgbClr val="003366"/>
              </a:solidFill>
              <a:effectLst/>
              <a:latin typeface="Book Antiqua" pitchFamily="18" charset="0"/>
            </a:endParaRPr>
          </a:p>
        </p:txBody>
      </p:sp>
      <p:sp>
        <p:nvSpPr>
          <p:cNvPr id="18435" name="AutoShape 14"/>
          <p:cNvSpPr>
            <a:spLocks noChangeArrowheads="1"/>
          </p:cNvSpPr>
          <p:nvPr/>
        </p:nvSpPr>
        <p:spPr bwMode="auto">
          <a:xfrm>
            <a:off x="2957513" y="2825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36" name="Rectangle 3"/>
          <p:cNvSpPr>
            <a:spLocks/>
          </p:cNvSpPr>
          <p:nvPr/>
        </p:nvSpPr>
        <p:spPr bwMode="auto">
          <a:xfrm>
            <a:off x="3975100" y="323850"/>
            <a:ext cx="5759450" cy="258763"/>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a:solidFill>
                  <a:srgbClr val="800080"/>
                </a:solidFill>
                <a:latin typeface="Book Antiqua" pitchFamily="18" charset="0"/>
              </a:rPr>
              <a:t>Неопределенность</a:t>
            </a:r>
            <a:r>
              <a:rPr lang="ru-RU" sz="1700" b="1">
                <a:solidFill>
                  <a:srgbClr val="003366"/>
                </a:solidFill>
                <a:latin typeface="Book Antiqua" pitchFamily="18" charset="0"/>
              </a:rPr>
              <a:t> служебной  компетенции</a:t>
            </a:r>
          </a:p>
        </p:txBody>
      </p:sp>
      <p:sp>
        <p:nvSpPr>
          <p:cNvPr id="18437" name="AutoShape 14"/>
          <p:cNvSpPr>
            <a:spLocks noChangeArrowheads="1"/>
          </p:cNvSpPr>
          <p:nvPr/>
        </p:nvSpPr>
        <p:spPr bwMode="auto">
          <a:xfrm>
            <a:off x="2957513" y="8413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38" name="Rectangle 3"/>
          <p:cNvSpPr>
            <a:spLocks/>
          </p:cNvSpPr>
          <p:nvPr/>
        </p:nvSpPr>
        <p:spPr bwMode="auto">
          <a:xfrm>
            <a:off x="3975100" y="768350"/>
            <a:ext cx="5759450" cy="261610"/>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dirty="0">
                <a:solidFill>
                  <a:srgbClr val="800080"/>
                </a:solidFill>
                <a:latin typeface="Book Antiqua" pitchFamily="18" charset="0"/>
              </a:rPr>
              <a:t>Дублирование полномочий</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работников (служащих)</a:t>
            </a:r>
            <a:endParaRPr lang="ru-RU" sz="1700" b="1" dirty="0">
              <a:solidFill>
                <a:srgbClr val="003366"/>
              </a:solidFill>
              <a:latin typeface="Book Antiqua" pitchFamily="18" charset="0"/>
            </a:endParaRPr>
          </a:p>
        </p:txBody>
      </p:sp>
      <p:sp>
        <p:nvSpPr>
          <p:cNvPr id="18439" name="AutoShape 14"/>
          <p:cNvSpPr>
            <a:spLocks noChangeArrowheads="1"/>
          </p:cNvSpPr>
          <p:nvPr/>
        </p:nvSpPr>
        <p:spPr bwMode="auto">
          <a:xfrm>
            <a:off x="2957513" y="15398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40" name="Rectangle 3"/>
          <p:cNvSpPr>
            <a:spLocks/>
          </p:cNvSpPr>
          <p:nvPr/>
        </p:nvSpPr>
        <p:spPr bwMode="auto">
          <a:xfrm>
            <a:off x="3975100" y="1466850"/>
            <a:ext cx="5759450" cy="523220"/>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dirty="0">
                <a:solidFill>
                  <a:srgbClr val="800080"/>
                </a:solidFill>
                <a:latin typeface="Book Antiqua" pitchFamily="18" charset="0"/>
              </a:rPr>
              <a:t>Недостаточное информирование</a:t>
            </a:r>
            <a:r>
              <a:rPr lang="ru-RU" sz="1700" b="1" dirty="0">
                <a:solidFill>
                  <a:srgbClr val="003366"/>
                </a:solidFill>
                <a:latin typeface="Book Antiqua" pitchFamily="18" charset="0"/>
              </a:rPr>
              <a:t> о деятельности </a:t>
            </a:r>
            <a:r>
              <a:rPr lang="ru-RU" sz="1700" b="1" dirty="0" smtClean="0">
                <a:solidFill>
                  <a:srgbClr val="003366"/>
                </a:solidFill>
                <a:latin typeface="Book Antiqua" pitchFamily="18" charset="0"/>
              </a:rPr>
              <a:t>организации</a:t>
            </a:r>
            <a:endParaRPr lang="ru-RU" sz="1700" b="1" dirty="0">
              <a:solidFill>
                <a:srgbClr val="003366"/>
              </a:solidFill>
              <a:latin typeface="Book Antiqua" pitchFamily="18" charset="0"/>
            </a:endParaRPr>
          </a:p>
        </p:txBody>
      </p:sp>
      <p:sp>
        <p:nvSpPr>
          <p:cNvPr id="18441" name="AutoShape 14"/>
          <p:cNvSpPr>
            <a:spLocks noChangeArrowheads="1"/>
          </p:cNvSpPr>
          <p:nvPr/>
        </p:nvSpPr>
        <p:spPr bwMode="auto">
          <a:xfrm>
            <a:off x="2957513" y="26193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42" name="Rectangle 3"/>
          <p:cNvSpPr>
            <a:spLocks/>
          </p:cNvSpPr>
          <p:nvPr/>
        </p:nvSpPr>
        <p:spPr bwMode="auto">
          <a:xfrm>
            <a:off x="3975100" y="2165350"/>
            <a:ext cx="5759450" cy="1293813"/>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a:solidFill>
                  <a:srgbClr val="800080"/>
                </a:solidFill>
                <a:latin typeface="Book Antiqua" pitchFamily="18" charset="0"/>
              </a:rPr>
              <a:t>Наличие противоречий</a:t>
            </a:r>
            <a:r>
              <a:rPr lang="ru-RU" sz="1700" b="1">
                <a:solidFill>
                  <a:srgbClr val="003366"/>
                </a:solidFill>
                <a:latin typeface="Book Antiqua" pitchFamily="18" charset="0"/>
              </a:rPr>
              <a:t> между нормативными правовыми актами органов власти различного уровня, </a:t>
            </a:r>
            <a:r>
              <a:rPr lang="ru-RU" sz="1700" b="1">
                <a:solidFill>
                  <a:srgbClr val="800080"/>
                </a:solidFill>
                <a:latin typeface="Book Antiqua" pitchFamily="18" charset="0"/>
              </a:rPr>
              <a:t>включение в них</a:t>
            </a:r>
            <a:r>
              <a:rPr lang="ru-RU" sz="1700" b="1">
                <a:solidFill>
                  <a:srgbClr val="003366"/>
                </a:solidFill>
                <a:latin typeface="Book Antiqua" pitchFamily="18" charset="0"/>
              </a:rPr>
              <a:t> положений, способствующих созданию условий для коррупционного поведения</a:t>
            </a:r>
          </a:p>
        </p:txBody>
      </p:sp>
      <p:sp>
        <p:nvSpPr>
          <p:cNvPr id="18443" name="AutoShape 14"/>
          <p:cNvSpPr>
            <a:spLocks noChangeArrowheads="1"/>
          </p:cNvSpPr>
          <p:nvPr/>
        </p:nvSpPr>
        <p:spPr bwMode="auto">
          <a:xfrm>
            <a:off x="2957513" y="38385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44" name="Rectangle 3"/>
          <p:cNvSpPr>
            <a:spLocks/>
          </p:cNvSpPr>
          <p:nvPr/>
        </p:nvSpPr>
        <p:spPr bwMode="auto">
          <a:xfrm>
            <a:off x="3975100" y="3638550"/>
            <a:ext cx="5759450" cy="776288"/>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a:solidFill>
                  <a:srgbClr val="800080"/>
                </a:solidFill>
                <a:latin typeface="Book Antiqua" pitchFamily="18" charset="0"/>
              </a:rPr>
              <a:t>Пробелы</a:t>
            </a:r>
            <a:r>
              <a:rPr lang="ru-RU" sz="1700" b="1">
                <a:solidFill>
                  <a:srgbClr val="003366"/>
                </a:solidFill>
                <a:latin typeface="Book Antiqua" pitchFamily="18" charset="0"/>
              </a:rPr>
              <a:t> в правовом регулировании,</a:t>
            </a:r>
            <a:br>
              <a:rPr lang="ru-RU" sz="1700" b="1">
                <a:solidFill>
                  <a:srgbClr val="003366"/>
                </a:solidFill>
                <a:latin typeface="Book Antiqua" pitchFamily="18" charset="0"/>
              </a:rPr>
            </a:br>
            <a:r>
              <a:rPr lang="ru-RU" sz="1700" b="1">
                <a:solidFill>
                  <a:srgbClr val="800080"/>
                </a:solidFill>
                <a:latin typeface="Book Antiqua" pitchFamily="18" charset="0"/>
              </a:rPr>
              <a:t>чрезмерная свобода</a:t>
            </a:r>
            <a:r>
              <a:rPr lang="ru-RU" sz="1700" b="1">
                <a:solidFill>
                  <a:srgbClr val="003366"/>
                </a:solidFill>
                <a:latin typeface="Book Antiqua" pitchFamily="18" charset="0"/>
              </a:rPr>
              <a:t> подзаконного нормотворчества,</a:t>
            </a:r>
            <a:br>
              <a:rPr lang="ru-RU" sz="1700" b="1">
                <a:solidFill>
                  <a:srgbClr val="003366"/>
                </a:solidFill>
                <a:latin typeface="Book Antiqua" pitchFamily="18" charset="0"/>
              </a:rPr>
            </a:br>
            <a:r>
              <a:rPr lang="ru-RU" sz="1700" b="1">
                <a:solidFill>
                  <a:srgbClr val="800080"/>
                </a:solidFill>
                <a:latin typeface="Book Antiqua" pitchFamily="18" charset="0"/>
              </a:rPr>
              <a:t>вторжение</a:t>
            </a:r>
            <a:r>
              <a:rPr lang="ru-RU" sz="1700" b="1">
                <a:solidFill>
                  <a:srgbClr val="003366"/>
                </a:solidFill>
                <a:latin typeface="Book Antiqua" pitchFamily="18" charset="0"/>
              </a:rPr>
              <a:t> в компетенцию других органов власти</a:t>
            </a:r>
          </a:p>
        </p:txBody>
      </p:sp>
      <p:sp>
        <p:nvSpPr>
          <p:cNvPr id="18445" name="AutoShape 14"/>
          <p:cNvSpPr>
            <a:spLocks noChangeArrowheads="1"/>
          </p:cNvSpPr>
          <p:nvPr/>
        </p:nvSpPr>
        <p:spPr bwMode="auto">
          <a:xfrm>
            <a:off x="2957513" y="51974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46" name="Rectangle 3"/>
          <p:cNvSpPr>
            <a:spLocks/>
          </p:cNvSpPr>
          <p:nvPr/>
        </p:nvSpPr>
        <p:spPr bwMode="auto">
          <a:xfrm>
            <a:off x="3975100" y="4603750"/>
            <a:ext cx="5759450" cy="1308050"/>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dirty="0">
                <a:solidFill>
                  <a:srgbClr val="800080"/>
                </a:solidFill>
                <a:latin typeface="Book Antiqua" pitchFamily="18" charset="0"/>
              </a:rPr>
              <a:t>НЕСОВПАДЕНИЕ</a:t>
            </a:r>
            <a:r>
              <a:rPr lang="ru-RU" sz="1700" b="1" dirty="0">
                <a:solidFill>
                  <a:srgbClr val="003366"/>
                </a:solidFill>
                <a:latin typeface="Book Antiqua" pitchFamily="18" charset="0"/>
              </a:rPr>
              <a:t> между законодательно установленными принципами </a:t>
            </a:r>
            <a:r>
              <a:rPr lang="ru-RU" sz="1700" b="1" dirty="0" smtClean="0">
                <a:solidFill>
                  <a:srgbClr val="003366"/>
                </a:solidFill>
                <a:latin typeface="Book Antiqua" pitchFamily="18" charset="0"/>
              </a:rPr>
              <a:t>работы (службы), </a:t>
            </a:r>
            <a:r>
              <a:rPr lang="ru-RU" sz="1700" b="1" dirty="0">
                <a:solidFill>
                  <a:srgbClr val="003366"/>
                </a:solidFill>
                <a:latin typeface="Book Antiqua" pitchFamily="18" charset="0"/>
              </a:rPr>
              <a:t>порядком поступления на нее, ее прохождением и </a:t>
            </a:r>
            <a:r>
              <a:rPr lang="ru-RU" sz="1700" b="1" dirty="0">
                <a:solidFill>
                  <a:srgbClr val="800080"/>
                </a:solidFill>
                <a:latin typeface="Book Antiqua" pitchFamily="18" charset="0"/>
              </a:rPr>
              <a:t>реальным осуществлением управленческой, кадровой и организационной </a:t>
            </a:r>
            <a:r>
              <a:rPr lang="ru-RU" sz="1700" b="1" dirty="0" smtClean="0">
                <a:solidFill>
                  <a:srgbClr val="800080"/>
                </a:solidFill>
                <a:latin typeface="Book Antiqua" pitchFamily="18" charset="0"/>
              </a:rPr>
              <a:t>политики.</a:t>
            </a:r>
            <a:endParaRPr lang="ru-RU" sz="1700" b="1" dirty="0">
              <a:solidFill>
                <a:srgbClr val="003366"/>
              </a:solidFill>
              <a:latin typeface="Book Antiqua" pitchFamily="18" charset="0"/>
            </a:endParaRPr>
          </a:p>
        </p:txBody>
      </p:sp>
      <p:sp>
        <p:nvSpPr>
          <p:cNvPr id="18447" name="AutoShape 14"/>
          <p:cNvSpPr>
            <a:spLocks noChangeArrowheads="1"/>
          </p:cNvSpPr>
          <p:nvPr/>
        </p:nvSpPr>
        <p:spPr bwMode="auto">
          <a:xfrm>
            <a:off x="2957513" y="62007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8448" name="Rectangle 3"/>
          <p:cNvSpPr>
            <a:spLocks/>
          </p:cNvSpPr>
          <p:nvPr/>
        </p:nvSpPr>
        <p:spPr bwMode="auto">
          <a:xfrm>
            <a:off x="3975100" y="6242050"/>
            <a:ext cx="5759450" cy="258763"/>
          </a:xfrm>
          <a:prstGeom prst="rect">
            <a:avLst/>
          </a:prstGeom>
          <a:noFill/>
          <a:ln w="9525">
            <a:noFill/>
            <a:miter lim="800000"/>
            <a:headEnd/>
            <a:tailEnd/>
          </a:ln>
        </p:spPr>
        <p:txBody>
          <a:bodyPr lIns="108000" tIns="0" rIns="0" bIns="0">
            <a:spAutoFit/>
          </a:bodyPr>
          <a:lstStyle/>
          <a:p>
            <a:pPr eaLnBrk="0" hangingPunct="0">
              <a:buClr>
                <a:schemeClr val="accent1"/>
              </a:buClr>
              <a:buSzPct val="70000"/>
              <a:buFont typeface="Wingdings 2" pitchFamily="18" charset="2"/>
              <a:buNone/>
            </a:pPr>
            <a:r>
              <a:rPr lang="ru-RU" sz="1700" b="1">
                <a:solidFill>
                  <a:srgbClr val="003366"/>
                </a:solidFill>
                <a:latin typeface="Book Antiqua" pitchFamily="18" charset="0"/>
              </a:rPr>
              <a:t>……   …….</a:t>
            </a:r>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152400" y="568990"/>
            <a:ext cx="2911475" cy="5753358"/>
          </a:xfrm>
          <a:prstGeom prst="roundRect">
            <a:avLst>
              <a:gd name="adj" fmla="val 6565"/>
            </a:avLst>
          </a:prstGeom>
          <a:solidFill>
            <a:srgbClr val="DDFFFF"/>
          </a:solidFill>
          <a:ln w="38100" cmpd="dbl">
            <a:solidFill>
              <a:srgbClr val="003366"/>
            </a:solidFill>
            <a:headEnd type="none" w="med" len="med"/>
            <a:tailEnd type="none" w="med" len="med"/>
          </a:ln>
        </p:spPr>
        <p:txBody>
          <a:bodyPr lIns="0" tIns="1728000" rIns="0" bIns="1728000">
            <a:spAutoFit/>
          </a:bodyPr>
          <a:lstStyle/>
          <a:p>
            <a:pPr algn="ctr" eaLnBrk="1" hangingPunct="1"/>
            <a:r>
              <a:rPr lang="ru-RU" sz="2400" b="1" dirty="0" smtClean="0">
                <a:solidFill>
                  <a:srgbClr val="800080"/>
                </a:solidFill>
                <a:latin typeface="Book Antiqua" pitchFamily="18" charset="0"/>
              </a:rPr>
              <a:t>УСЛОВИЯ</a:t>
            </a:r>
            <a:r>
              <a:rPr lang="ru-RU" sz="2400" b="1" i="1" dirty="0" smtClean="0">
                <a:solidFill>
                  <a:srgbClr val="800080"/>
                </a:solidFill>
                <a:latin typeface="Book Antiqua" pitchFamily="18" charset="0"/>
              </a:rPr>
              <a:t>,</a:t>
            </a:r>
            <a:r>
              <a:rPr lang="ru-RU" sz="2400" b="1" dirty="0" smtClean="0">
                <a:solidFill>
                  <a:srgbClr val="800080"/>
                </a:solidFill>
                <a:latin typeface="Book Antiqua" pitchFamily="18" charset="0"/>
              </a:rPr>
              <a:t/>
            </a:r>
            <a:br>
              <a:rPr lang="ru-RU" sz="2400" b="1" dirty="0" smtClean="0">
                <a:solidFill>
                  <a:srgbClr val="800080"/>
                </a:solidFill>
                <a:latin typeface="Book Antiqua" pitchFamily="18" charset="0"/>
              </a:rPr>
            </a:br>
            <a:r>
              <a:rPr lang="ru-RU" sz="2400" b="1" dirty="0" smtClean="0">
                <a:solidFill>
                  <a:srgbClr val="800080"/>
                </a:solidFill>
                <a:latin typeface="Book Antiqua" pitchFamily="18" charset="0"/>
              </a:rPr>
              <a:t>способствующие</a:t>
            </a:r>
            <a:r>
              <a:rPr lang="ru-RU" sz="2400" b="1" dirty="0" smtClean="0">
                <a:solidFill>
                  <a:srgbClr val="761C31"/>
                </a:solidFill>
                <a:latin typeface="Book Antiqua" pitchFamily="18" charset="0"/>
              </a:rPr>
              <a:t/>
            </a:r>
            <a:br>
              <a:rPr lang="ru-RU" sz="2400" b="1" dirty="0" smtClean="0">
                <a:solidFill>
                  <a:srgbClr val="761C31"/>
                </a:solidFill>
                <a:latin typeface="Book Antiqua" pitchFamily="18" charset="0"/>
              </a:rPr>
            </a:br>
            <a:r>
              <a:rPr lang="ru-RU" sz="2000" b="1" dirty="0" smtClean="0">
                <a:solidFill>
                  <a:srgbClr val="003366"/>
                </a:solidFill>
                <a:latin typeface="Book Antiqua" pitchFamily="18" charset="0"/>
              </a:rPr>
              <a:t>ВОЗНИКНОВЕНИЮ</a:t>
            </a:r>
            <a:r>
              <a:rPr lang="ru-RU" sz="2400" b="1" dirty="0" smtClean="0">
                <a:solidFill>
                  <a:srgbClr val="003366"/>
                </a:solidFill>
                <a:latin typeface="Book Antiqua" pitchFamily="18" charset="0"/>
              </a:rPr>
              <a:t/>
            </a:r>
            <a:br>
              <a:rPr lang="ru-RU" sz="2400" b="1" dirty="0" smtClean="0">
                <a:solidFill>
                  <a:srgbClr val="003366"/>
                </a:solidFill>
                <a:latin typeface="Book Antiqua" pitchFamily="18" charset="0"/>
              </a:rPr>
            </a:br>
            <a:r>
              <a:rPr lang="ru-RU" sz="2400" b="1" dirty="0" smtClean="0">
                <a:solidFill>
                  <a:srgbClr val="003366"/>
                </a:solidFill>
                <a:latin typeface="Book Antiqua" pitchFamily="18" charset="0"/>
              </a:rPr>
              <a:t>конфликта</a:t>
            </a:r>
            <a:br>
              <a:rPr lang="ru-RU" sz="2400" b="1" dirty="0" smtClean="0">
                <a:solidFill>
                  <a:srgbClr val="003366"/>
                </a:solidFill>
                <a:latin typeface="Book Antiqua" pitchFamily="18" charset="0"/>
              </a:rPr>
            </a:br>
            <a:r>
              <a:rPr lang="ru-RU" sz="2400" b="1" dirty="0" smtClean="0">
                <a:solidFill>
                  <a:srgbClr val="003366"/>
                </a:solidFill>
                <a:latin typeface="Book Antiqua" pitchFamily="18" charset="0"/>
              </a:rPr>
              <a:t>интересов</a:t>
            </a:r>
            <a:br>
              <a:rPr lang="ru-RU" sz="2400" b="1" dirty="0" smtClean="0">
                <a:solidFill>
                  <a:srgbClr val="003366"/>
                </a:solidFill>
                <a:latin typeface="Book Antiqua" pitchFamily="18" charset="0"/>
              </a:rPr>
            </a:br>
            <a:endParaRPr lang="ru-RU" sz="2400" b="1" dirty="0" smtClean="0">
              <a:solidFill>
                <a:srgbClr val="003366"/>
              </a:solidFill>
              <a:latin typeface="Book Antiqua" pitchFamily="18" charset="0"/>
            </a:endParaRPr>
          </a:p>
        </p:txBody>
      </p:sp>
      <p:sp>
        <p:nvSpPr>
          <p:cNvPr id="19459" name="AutoShape 14"/>
          <p:cNvSpPr>
            <a:spLocks noChangeArrowheads="1"/>
          </p:cNvSpPr>
          <p:nvPr/>
        </p:nvSpPr>
        <p:spPr bwMode="auto">
          <a:xfrm>
            <a:off x="2957513" y="11334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9460" name="Rectangle 3"/>
          <p:cNvSpPr>
            <a:spLocks/>
          </p:cNvSpPr>
          <p:nvPr/>
        </p:nvSpPr>
        <p:spPr bwMode="auto">
          <a:xfrm>
            <a:off x="3975100" y="234950"/>
            <a:ext cx="5759450" cy="2249847"/>
          </a:xfrm>
          <a:prstGeom prst="rect">
            <a:avLst/>
          </a:prstGeom>
          <a:noFill/>
          <a:ln w="9525">
            <a:noFill/>
            <a:miter lim="800000"/>
            <a:headEnd/>
            <a:tailEnd/>
          </a:ln>
        </p:spPr>
        <p:txBody>
          <a:bodyPr lIns="108000" tIns="0" rIns="0" bIns="0">
            <a:spAutoFit/>
          </a:bodyPr>
          <a:lstStyle/>
          <a:p>
            <a:pPr marL="266700" indent="-266700">
              <a:buClr>
                <a:schemeClr val="accent1"/>
              </a:buClr>
              <a:buSzPct val="70000"/>
              <a:buFont typeface="Wingdings 2" pitchFamily="18" charset="2"/>
              <a:buNone/>
            </a:pPr>
            <a:r>
              <a:rPr lang="ru-RU" sz="1700" b="1" dirty="0">
                <a:solidFill>
                  <a:srgbClr val="800080"/>
                </a:solidFill>
                <a:latin typeface="Book Antiqua" pitchFamily="18" charset="0"/>
              </a:rPr>
              <a:t>Низкая ответственность</a:t>
            </a:r>
            <a:r>
              <a:rPr lang="ru-RU" sz="1700" b="1" dirty="0">
                <a:solidFill>
                  <a:srgbClr val="003366"/>
                </a:solidFill>
                <a:latin typeface="Book Antiqua" pitchFamily="18" charset="0"/>
              </a:rPr>
              <a:t> за </a:t>
            </a:r>
          </a:p>
          <a:p>
            <a:pPr marL="266700" indent="-266700">
              <a:buClr>
                <a:srgbClr val="800080"/>
              </a:buClr>
              <a:buFont typeface="Times New Roman" pitchFamily="18" charset="0"/>
              <a:buChar char="◙"/>
            </a:pPr>
            <a:r>
              <a:rPr lang="ru-RU" sz="1700" b="1" i="1" dirty="0">
                <a:solidFill>
                  <a:srgbClr val="003366"/>
                </a:solidFill>
                <a:latin typeface="Book Antiqua" pitchFamily="18" charset="0"/>
              </a:rPr>
              <a:t>невыполнение</a:t>
            </a:r>
            <a:r>
              <a:rPr lang="ru-RU" sz="1700" b="1" dirty="0">
                <a:solidFill>
                  <a:srgbClr val="003366"/>
                </a:solidFill>
                <a:latin typeface="Book Antiqua" pitchFamily="18" charset="0"/>
              </a:rPr>
              <a:t> или </a:t>
            </a:r>
            <a:r>
              <a:rPr lang="ru-RU" sz="1700" b="1" i="1" dirty="0">
                <a:solidFill>
                  <a:srgbClr val="003366"/>
                </a:solidFill>
                <a:latin typeface="Book Antiqua" pitchFamily="18" charset="0"/>
              </a:rPr>
              <a:t>ненадлежащее выполнение</a:t>
            </a:r>
            <a:r>
              <a:rPr lang="ru-RU" sz="1700" b="1" dirty="0">
                <a:solidFill>
                  <a:srgbClr val="003366"/>
                </a:solidFill>
                <a:latin typeface="Book Antiqua" pitchFamily="18" charset="0"/>
              </a:rPr>
              <a:t> должностных обязанностей, </a:t>
            </a:r>
          </a:p>
          <a:p>
            <a:pPr marL="266700" indent="-266700">
              <a:buClr>
                <a:srgbClr val="800080"/>
              </a:buClr>
              <a:buFont typeface="Times New Roman" pitchFamily="18" charset="0"/>
              <a:buChar char="◙"/>
            </a:pPr>
            <a:r>
              <a:rPr lang="ru-RU" sz="1700" b="1" i="1" dirty="0">
                <a:solidFill>
                  <a:srgbClr val="003366"/>
                </a:solidFill>
                <a:latin typeface="Book Antiqua" pitchFamily="18" charset="0"/>
              </a:rPr>
              <a:t>ненадлежащий контроль</a:t>
            </a:r>
            <a:r>
              <a:rPr lang="ru-RU" sz="1700" b="1" dirty="0">
                <a:solidFill>
                  <a:srgbClr val="003366"/>
                </a:solidFill>
                <a:latin typeface="Book Antiqua" pitchFamily="18" charset="0"/>
              </a:rPr>
              <a:t> за </a:t>
            </a:r>
            <a:r>
              <a:rPr lang="ru-RU" sz="1700" b="1" dirty="0" smtClean="0">
                <a:solidFill>
                  <a:srgbClr val="003366"/>
                </a:solidFill>
                <a:latin typeface="Book Antiqua" pitchFamily="18" charset="0"/>
              </a:rPr>
              <a:t>работником (служащим) </a:t>
            </a:r>
            <a:r>
              <a:rPr lang="ru-RU" sz="1700" b="1" dirty="0">
                <a:solidFill>
                  <a:srgbClr val="003366"/>
                </a:solidFill>
                <a:latin typeface="Book Antiqua" pitchFamily="18" charset="0"/>
              </a:rPr>
              <a:t>на стадии исполнения им должностных обязанностей, </a:t>
            </a:r>
          </a:p>
          <a:p>
            <a:pPr marL="266700" indent="-266700">
              <a:buClr>
                <a:srgbClr val="800080"/>
              </a:buClr>
              <a:buFont typeface="Times New Roman" pitchFamily="18" charset="0"/>
              <a:buChar char="◙"/>
            </a:pPr>
            <a:r>
              <a:rPr lang="ru-RU" sz="1700" b="1" i="1" dirty="0">
                <a:solidFill>
                  <a:srgbClr val="003366"/>
                </a:solidFill>
                <a:latin typeface="Book Antiqua" pitchFamily="18" charset="0"/>
              </a:rPr>
              <a:t>несоблюдение</a:t>
            </a:r>
            <a:r>
              <a:rPr lang="ru-RU" sz="1700" b="1" dirty="0">
                <a:solidFill>
                  <a:srgbClr val="003366"/>
                </a:solidFill>
                <a:latin typeface="Book Antiqua" pitchFamily="18" charset="0"/>
              </a:rPr>
              <a:t> служебной и организационной дисциплины</a:t>
            </a:r>
          </a:p>
        </p:txBody>
      </p:sp>
      <p:sp>
        <p:nvSpPr>
          <p:cNvPr id="19461" name="Line 19"/>
          <p:cNvSpPr>
            <a:spLocks noChangeShapeType="1"/>
          </p:cNvSpPr>
          <p:nvPr/>
        </p:nvSpPr>
        <p:spPr bwMode="auto">
          <a:xfrm>
            <a:off x="4000500" y="215900"/>
            <a:ext cx="0" cy="2286000"/>
          </a:xfrm>
          <a:prstGeom prst="line">
            <a:avLst/>
          </a:prstGeom>
          <a:noFill/>
          <a:ln w="38100" cmpd="dbl">
            <a:solidFill>
              <a:srgbClr val="003366"/>
            </a:solidFill>
            <a:round/>
            <a:headEnd/>
            <a:tailEnd/>
          </a:ln>
          <a:effectLst/>
        </p:spPr>
        <p:txBody>
          <a:bodyPr/>
          <a:lstStyle/>
          <a:p>
            <a:endParaRPr lang="ru-RU"/>
          </a:p>
        </p:txBody>
      </p:sp>
      <p:sp>
        <p:nvSpPr>
          <p:cNvPr id="19462" name="AutoShape 14"/>
          <p:cNvSpPr>
            <a:spLocks noChangeArrowheads="1"/>
          </p:cNvSpPr>
          <p:nvPr/>
        </p:nvSpPr>
        <p:spPr bwMode="auto">
          <a:xfrm>
            <a:off x="2957513" y="34702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9463" name="Rectangle 3"/>
          <p:cNvSpPr>
            <a:spLocks/>
          </p:cNvSpPr>
          <p:nvPr/>
        </p:nvSpPr>
        <p:spPr bwMode="auto">
          <a:xfrm>
            <a:off x="3975100" y="2711450"/>
            <a:ext cx="5759450" cy="1674305"/>
          </a:xfrm>
          <a:prstGeom prst="rect">
            <a:avLst/>
          </a:prstGeom>
          <a:noFill/>
          <a:ln w="9525">
            <a:noFill/>
            <a:miter lim="800000"/>
            <a:headEnd/>
            <a:tailEnd/>
          </a:ln>
        </p:spPr>
        <p:txBody>
          <a:bodyPr lIns="108000" tIns="0" rIns="0" bIns="0">
            <a:spAutoFit/>
          </a:bodyPr>
          <a:lstStyle/>
          <a:p>
            <a:pPr marL="266700" indent="-266700">
              <a:buClr>
                <a:srgbClr val="800080"/>
              </a:buClr>
              <a:buFont typeface="Times New Roman" pitchFamily="18" charset="0"/>
              <a:buChar char="◙"/>
            </a:pPr>
            <a:r>
              <a:rPr lang="ru-RU" sz="1700" b="1" i="1" dirty="0">
                <a:solidFill>
                  <a:srgbClr val="003366"/>
                </a:solidFill>
                <a:latin typeface="Book Antiqua" pitchFamily="18" charset="0"/>
              </a:rPr>
              <a:t>Слабое использование</a:t>
            </a:r>
            <a:r>
              <a:rPr lang="ru-RU" sz="1700" b="1" dirty="0">
                <a:solidFill>
                  <a:srgbClr val="003366"/>
                </a:solidFill>
                <a:latin typeface="Book Antiqua" pitchFamily="18" charset="0"/>
              </a:rPr>
              <a:t> моральных и материальных ресурсов </a:t>
            </a:r>
            <a:r>
              <a:rPr lang="ru-RU" sz="1700" b="1" dirty="0">
                <a:solidFill>
                  <a:srgbClr val="800080"/>
                </a:solidFill>
                <a:latin typeface="Book Antiqua" pitchFamily="18" charset="0"/>
              </a:rPr>
              <a:t>мотивации</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работника (служащего),</a:t>
            </a:r>
            <a:endParaRPr lang="ru-RU" sz="1700" b="1" dirty="0">
              <a:solidFill>
                <a:srgbClr val="003366"/>
              </a:solidFill>
              <a:latin typeface="Book Antiqua" pitchFamily="18" charset="0"/>
            </a:endParaRPr>
          </a:p>
          <a:p>
            <a:pPr marL="266700" indent="-266700">
              <a:buClr>
                <a:srgbClr val="800080"/>
              </a:buClr>
              <a:buFont typeface="Times New Roman" pitchFamily="18" charset="0"/>
              <a:buChar char="◙"/>
            </a:pPr>
            <a:r>
              <a:rPr lang="ru-RU" sz="1700" b="1" i="1" dirty="0">
                <a:solidFill>
                  <a:srgbClr val="003366"/>
                </a:solidFill>
                <a:latin typeface="Book Antiqua" pitchFamily="18" charset="0"/>
              </a:rPr>
              <a:t>дискриминация</a:t>
            </a:r>
            <a:r>
              <a:rPr lang="ru-RU" sz="1700" b="1" dirty="0">
                <a:solidFill>
                  <a:srgbClr val="003366"/>
                </a:solidFill>
                <a:latin typeface="Book Antiqua" pitchFamily="18" charset="0"/>
              </a:rPr>
              <a:t> и </a:t>
            </a:r>
            <a:r>
              <a:rPr lang="ru-RU" sz="1700" b="1" i="1" dirty="0">
                <a:solidFill>
                  <a:srgbClr val="003366"/>
                </a:solidFill>
                <a:latin typeface="Book Antiqua" pitchFamily="18" charset="0"/>
              </a:rPr>
              <a:t>неодинаковое вознаграждение</a:t>
            </a:r>
            <a:r>
              <a:rPr lang="ru-RU" sz="1700" b="1" dirty="0">
                <a:solidFill>
                  <a:srgbClr val="003366"/>
                </a:solidFill>
                <a:latin typeface="Book Antiqua" pitchFamily="18" charset="0"/>
              </a:rPr>
              <a:t> при выполнении равного объема </a:t>
            </a:r>
            <a:r>
              <a:rPr lang="ru-RU" sz="1700" b="1" dirty="0" smtClean="0">
                <a:solidFill>
                  <a:srgbClr val="003366"/>
                </a:solidFill>
                <a:latin typeface="Book Antiqua" pitchFamily="18" charset="0"/>
              </a:rPr>
              <a:t> </a:t>
            </a:r>
            <a:r>
              <a:rPr lang="ru-RU" sz="1700" b="1" dirty="0">
                <a:solidFill>
                  <a:srgbClr val="003366"/>
                </a:solidFill>
                <a:latin typeface="Book Antiqua" pitchFamily="18" charset="0"/>
              </a:rPr>
              <a:t>функций,</a:t>
            </a:r>
          </a:p>
          <a:p>
            <a:pPr marL="266700" indent="-266700">
              <a:buClr>
                <a:srgbClr val="800080"/>
              </a:buClr>
              <a:buFont typeface="Times New Roman" pitchFamily="18" charset="0"/>
              <a:buChar char="◙"/>
            </a:pPr>
            <a:r>
              <a:rPr lang="ru-RU" sz="1700" b="1" i="1" dirty="0">
                <a:solidFill>
                  <a:srgbClr val="003366"/>
                </a:solidFill>
                <a:latin typeface="Book Antiqua" pitchFamily="18" charset="0"/>
              </a:rPr>
              <a:t>необъективность</a:t>
            </a:r>
            <a:r>
              <a:rPr lang="ru-RU" sz="1700" b="1" dirty="0">
                <a:solidFill>
                  <a:srgbClr val="003366"/>
                </a:solidFill>
                <a:latin typeface="Book Antiqua" pitchFamily="18" charset="0"/>
              </a:rPr>
              <a:t> и </a:t>
            </a:r>
            <a:r>
              <a:rPr lang="ru-RU" sz="1700" b="1" i="1" dirty="0">
                <a:solidFill>
                  <a:srgbClr val="003366"/>
                </a:solidFill>
                <a:latin typeface="Book Antiqua" pitchFamily="18" charset="0"/>
              </a:rPr>
              <a:t>неэффективность</a:t>
            </a:r>
            <a:r>
              <a:rPr lang="ru-RU" sz="1700" b="1" dirty="0">
                <a:solidFill>
                  <a:srgbClr val="003366"/>
                </a:solidFill>
                <a:latin typeface="Book Antiqua" pitchFamily="18" charset="0"/>
              </a:rPr>
              <a:t> системы </a:t>
            </a:r>
            <a:r>
              <a:rPr lang="ru-RU" sz="1700" b="1" dirty="0">
                <a:solidFill>
                  <a:srgbClr val="800080"/>
                </a:solidFill>
                <a:latin typeface="Book Antiqua" pitchFamily="18" charset="0"/>
              </a:rPr>
              <a:t>оплаты труда</a:t>
            </a:r>
          </a:p>
        </p:txBody>
      </p:sp>
      <p:sp>
        <p:nvSpPr>
          <p:cNvPr id="19464" name="Line 22"/>
          <p:cNvSpPr>
            <a:spLocks noChangeShapeType="1"/>
          </p:cNvSpPr>
          <p:nvPr/>
        </p:nvSpPr>
        <p:spPr bwMode="auto">
          <a:xfrm>
            <a:off x="4000500" y="2654300"/>
            <a:ext cx="0" cy="2044700"/>
          </a:xfrm>
          <a:prstGeom prst="line">
            <a:avLst/>
          </a:prstGeom>
          <a:noFill/>
          <a:ln w="38100" cmpd="dbl">
            <a:solidFill>
              <a:srgbClr val="003366"/>
            </a:solidFill>
            <a:round/>
            <a:headEnd/>
            <a:tailEnd/>
          </a:ln>
          <a:effectLst/>
        </p:spPr>
        <p:txBody>
          <a:bodyPr/>
          <a:lstStyle/>
          <a:p>
            <a:endParaRPr lang="ru-RU"/>
          </a:p>
        </p:txBody>
      </p:sp>
      <p:sp>
        <p:nvSpPr>
          <p:cNvPr id="19465" name="AutoShape 14"/>
          <p:cNvSpPr>
            <a:spLocks noChangeArrowheads="1"/>
          </p:cNvSpPr>
          <p:nvPr/>
        </p:nvSpPr>
        <p:spPr bwMode="auto">
          <a:xfrm>
            <a:off x="2957513" y="50831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9466" name="Rectangle 3"/>
          <p:cNvSpPr>
            <a:spLocks/>
          </p:cNvSpPr>
          <p:nvPr/>
        </p:nvSpPr>
        <p:spPr bwMode="auto">
          <a:xfrm>
            <a:off x="3975100" y="4883150"/>
            <a:ext cx="5759450" cy="784830"/>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dirty="0">
                <a:solidFill>
                  <a:srgbClr val="800080"/>
                </a:solidFill>
                <a:latin typeface="Book Antiqua" pitchFamily="18" charset="0"/>
              </a:rPr>
              <a:t>Отсутствие</a:t>
            </a:r>
            <a:r>
              <a:rPr lang="ru-RU" sz="1700" b="1" dirty="0">
                <a:solidFill>
                  <a:srgbClr val="003366"/>
                </a:solidFill>
                <a:latin typeface="Book Antiqua" pitchFamily="18" charset="0"/>
              </a:rPr>
              <a:t> </a:t>
            </a:r>
            <a:r>
              <a:rPr lang="ru-RU" sz="1700" b="1" i="1" dirty="0">
                <a:solidFill>
                  <a:srgbClr val="003366"/>
                </a:solidFill>
                <a:latin typeface="Book Antiqua" pitchFamily="18" charset="0"/>
              </a:rPr>
              <a:t>реальной защищенности</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работников  (служащих) </a:t>
            </a:r>
            <a:r>
              <a:rPr lang="ru-RU" sz="1700" b="1" dirty="0">
                <a:solidFill>
                  <a:srgbClr val="003366"/>
                </a:solidFill>
                <a:latin typeface="Book Antiqua" pitchFamily="18" charset="0"/>
              </a:rPr>
              <a:t>от неправомерного вмешательства в их профессиональную деятельность </a:t>
            </a:r>
          </a:p>
        </p:txBody>
      </p:sp>
      <p:sp>
        <p:nvSpPr>
          <p:cNvPr id="19467" name="Line 25"/>
          <p:cNvSpPr>
            <a:spLocks noChangeShapeType="1"/>
          </p:cNvSpPr>
          <p:nvPr/>
        </p:nvSpPr>
        <p:spPr bwMode="auto">
          <a:xfrm>
            <a:off x="4000500" y="4864100"/>
            <a:ext cx="0" cy="838200"/>
          </a:xfrm>
          <a:prstGeom prst="line">
            <a:avLst/>
          </a:prstGeom>
          <a:noFill/>
          <a:ln w="38100" cmpd="dbl">
            <a:solidFill>
              <a:srgbClr val="003366"/>
            </a:solidFill>
            <a:round/>
            <a:headEnd/>
            <a:tailEnd/>
          </a:ln>
          <a:effectLst/>
        </p:spPr>
        <p:txBody>
          <a:bodyPr/>
          <a:lstStyle/>
          <a:p>
            <a:endParaRPr lang="ru-RU"/>
          </a:p>
        </p:txBody>
      </p:sp>
      <p:sp>
        <p:nvSpPr>
          <p:cNvPr id="19468" name="AutoShape 14"/>
          <p:cNvSpPr>
            <a:spLocks noChangeArrowheads="1"/>
          </p:cNvSpPr>
          <p:nvPr/>
        </p:nvSpPr>
        <p:spPr bwMode="auto">
          <a:xfrm>
            <a:off x="2957513" y="60864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9469" name="Rectangle 3"/>
          <p:cNvSpPr>
            <a:spLocks/>
          </p:cNvSpPr>
          <p:nvPr/>
        </p:nvSpPr>
        <p:spPr bwMode="auto">
          <a:xfrm>
            <a:off x="3975100" y="5886450"/>
            <a:ext cx="5759450" cy="776288"/>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a:solidFill>
                  <a:srgbClr val="800080"/>
                </a:solidFill>
                <a:latin typeface="Book Antiqua" pitchFamily="18" charset="0"/>
              </a:rPr>
              <a:t>Отсутствие</a:t>
            </a:r>
            <a:r>
              <a:rPr lang="ru-RU" sz="1700" b="1">
                <a:solidFill>
                  <a:srgbClr val="003366"/>
                </a:solidFill>
                <a:latin typeface="Book Antiqua" pitchFamily="18" charset="0"/>
              </a:rPr>
              <a:t> </a:t>
            </a:r>
            <a:r>
              <a:rPr lang="ru-RU" sz="1700" b="1" i="1">
                <a:solidFill>
                  <a:srgbClr val="003366"/>
                </a:solidFill>
                <a:latin typeface="Book Antiqua" pitchFamily="18" charset="0"/>
              </a:rPr>
              <a:t>критериев</a:t>
            </a:r>
            <a:r>
              <a:rPr lang="ru-RU" sz="1700" b="1">
                <a:solidFill>
                  <a:srgbClr val="003366"/>
                </a:solidFill>
                <a:latin typeface="Book Antiqua" pitchFamily="18" charset="0"/>
              </a:rPr>
              <a:t>, позволяющих выявить ситуацию возникшего либо предполагаемого конфликта интересов </a:t>
            </a:r>
          </a:p>
        </p:txBody>
      </p:sp>
      <p:sp>
        <p:nvSpPr>
          <p:cNvPr id="19470" name="Line 28"/>
          <p:cNvSpPr>
            <a:spLocks noChangeShapeType="1"/>
          </p:cNvSpPr>
          <p:nvPr/>
        </p:nvSpPr>
        <p:spPr bwMode="auto">
          <a:xfrm>
            <a:off x="4000500" y="5867400"/>
            <a:ext cx="0" cy="838200"/>
          </a:xfrm>
          <a:prstGeom prst="line">
            <a:avLst/>
          </a:prstGeom>
          <a:noFill/>
          <a:ln w="38100" cmpd="dbl">
            <a:solidFill>
              <a:srgbClr val="003366"/>
            </a:solidFill>
            <a:round/>
            <a:headEnd/>
            <a:tailEnd/>
          </a:ln>
          <a:effectLst/>
        </p:spPr>
        <p:txBody>
          <a:bodyPr/>
          <a:lstStyle/>
          <a:p>
            <a:endParaRPr lang="ru-RU"/>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bwMode="auto">
          <a:xfrm>
            <a:off x="177800" y="204788"/>
            <a:ext cx="9486900" cy="555625"/>
          </a:xfrm>
          <a:prstGeom prst="foldedCorner">
            <a:avLst>
              <a:gd name="adj" fmla="val 12500"/>
            </a:avLst>
          </a:prstGeom>
          <a:solidFill>
            <a:srgbClr val="D9D9FF"/>
          </a:solidFill>
          <a:effectLst>
            <a:outerShdw dist="63500" dir="2212194" algn="ctr" rotWithShape="0">
              <a:srgbClr val="003366"/>
            </a:outerShdw>
          </a:effectLst>
        </p:spPr>
        <p:txBody>
          <a:bodyPr wrap="square" lIns="91440" tIns="108000" rIns="91440" bIns="108000" numCol="1" anchorCtr="0" compatLnSpc="1">
            <a:prstTxWarp prst="textNoShape">
              <a:avLst/>
            </a:prstTxWarp>
            <a:spAutoFit/>
          </a:bodyPr>
          <a:lstStyle/>
          <a:p>
            <a:pPr algn="ctr"/>
            <a:r>
              <a:rPr lang="ru-RU" sz="2000" b="1" cap="none" smtClean="0">
                <a:solidFill>
                  <a:srgbClr val="003366"/>
                </a:solidFill>
                <a:effectLst/>
                <a:latin typeface="Book Antiqua" pitchFamily="18" charset="0"/>
              </a:rPr>
              <a:t>Конфликт интересов </a:t>
            </a:r>
            <a:r>
              <a:rPr lang="ru-RU" sz="2000" b="1" cap="none" smtClean="0">
                <a:solidFill>
                  <a:srgbClr val="800080"/>
                </a:solidFill>
                <a:effectLst/>
                <a:latin typeface="Book Antiqua" pitchFamily="18" charset="0"/>
              </a:rPr>
              <a:t>реально проявляется </a:t>
            </a:r>
            <a:r>
              <a:rPr lang="ru-RU" sz="2000" b="1" cap="none" smtClean="0">
                <a:solidFill>
                  <a:srgbClr val="003366"/>
                </a:solidFill>
                <a:effectLst/>
                <a:latin typeface="Book Antiqua" pitchFamily="18" charset="0"/>
              </a:rPr>
              <a:t>в коррупционных действиях</a:t>
            </a:r>
          </a:p>
        </p:txBody>
      </p:sp>
      <p:sp>
        <p:nvSpPr>
          <p:cNvPr id="20483" name="Text Box 6"/>
          <p:cNvSpPr txBox="1">
            <a:spLocks noChangeArrowheads="1"/>
          </p:cNvSpPr>
          <p:nvPr/>
        </p:nvSpPr>
        <p:spPr bwMode="auto">
          <a:xfrm>
            <a:off x="165100" y="1231900"/>
            <a:ext cx="2451100" cy="724608"/>
          </a:xfrm>
          <a:prstGeom prst="rect">
            <a:avLst/>
          </a:prstGeom>
          <a:solidFill>
            <a:srgbClr val="E1FFFF"/>
          </a:solidFill>
          <a:ln w="38100" algn="ctr">
            <a:solidFill>
              <a:srgbClr val="800080"/>
            </a:solidFill>
            <a:miter lim="800000"/>
            <a:headEnd/>
            <a:tailEnd/>
          </a:ln>
          <a:effectLst/>
        </p:spPr>
        <p:txBody>
          <a:bodyPr lIns="0" tIns="54000" rIns="0" bIns="54000">
            <a:spAutoFit/>
          </a:bodyPr>
          <a:lstStyle/>
          <a:p>
            <a:pPr algn="ctr">
              <a:spcBef>
                <a:spcPct val="50000"/>
              </a:spcBef>
            </a:pPr>
            <a:r>
              <a:rPr lang="ru-RU" sz="2000" b="1" dirty="0">
                <a:solidFill>
                  <a:srgbClr val="003366"/>
                </a:solidFill>
              </a:rPr>
              <a:t>Принимающий решение </a:t>
            </a:r>
            <a:r>
              <a:rPr lang="ru-RU" sz="2000" b="1" dirty="0" smtClean="0">
                <a:solidFill>
                  <a:srgbClr val="003366"/>
                </a:solidFill>
              </a:rPr>
              <a:t>работник</a:t>
            </a:r>
            <a:endParaRPr lang="ru-RU" sz="2000" b="1" dirty="0">
              <a:solidFill>
                <a:srgbClr val="800080"/>
              </a:solidFill>
            </a:endParaRPr>
          </a:p>
        </p:txBody>
      </p:sp>
      <p:sp>
        <p:nvSpPr>
          <p:cNvPr id="20484" name="Text Box 7"/>
          <p:cNvSpPr txBox="1">
            <a:spLocks noChangeArrowheads="1"/>
          </p:cNvSpPr>
          <p:nvPr/>
        </p:nvSpPr>
        <p:spPr bwMode="auto">
          <a:xfrm>
            <a:off x="6362700" y="1231900"/>
            <a:ext cx="3365500" cy="755650"/>
          </a:xfrm>
          <a:prstGeom prst="rect">
            <a:avLst/>
          </a:prstGeom>
          <a:solidFill>
            <a:srgbClr val="E1FFFF"/>
          </a:solidFill>
          <a:ln w="38100" algn="ctr">
            <a:solidFill>
              <a:srgbClr val="800080"/>
            </a:solidFill>
            <a:miter lim="800000"/>
            <a:headEnd/>
            <a:tailEnd/>
          </a:ln>
          <a:effectLst/>
        </p:spPr>
        <p:txBody>
          <a:bodyPr lIns="0" tIns="54000" rIns="0" bIns="54000">
            <a:spAutoFit/>
          </a:bodyPr>
          <a:lstStyle/>
          <a:p>
            <a:pPr algn="ctr">
              <a:spcBef>
                <a:spcPct val="50000"/>
              </a:spcBef>
            </a:pPr>
            <a:r>
              <a:rPr lang="ru-RU" sz="2000" b="1">
                <a:solidFill>
                  <a:srgbClr val="003366"/>
                </a:solidFill>
              </a:rPr>
              <a:t>Заинтересованный в этом решении </a:t>
            </a:r>
            <a:r>
              <a:rPr lang="ru-RU" sz="2000" b="1">
                <a:solidFill>
                  <a:srgbClr val="800080"/>
                </a:solidFill>
              </a:rPr>
              <a:t>гражданин</a:t>
            </a:r>
          </a:p>
        </p:txBody>
      </p:sp>
      <p:sp>
        <p:nvSpPr>
          <p:cNvPr id="20485" name="AutoShape 5"/>
          <p:cNvSpPr>
            <a:spLocks noChangeArrowheads="1"/>
          </p:cNvSpPr>
          <p:nvPr/>
        </p:nvSpPr>
        <p:spPr bwMode="auto">
          <a:xfrm>
            <a:off x="2540000" y="1082675"/>
            <a:ext cx="3937000" cy="1060450"/>
          </a:xfrm>
          <a:prstGeom prst="leftRightArrowCallout">
            <a:avLst>
              <a:gd name="adj1" fmla="val 25000"/>
              <a:gd name="adj2" fmla="val 25000"/>
              <a:gd name="adj3" fmla="val 46407"/>
              <a:gd name="adj4" fmla="val 50000"/>
            </a:avLst>
          </a:prstGeom>
          <a:gradFill rotWithShape="1">
            <a:gsLst>
              <a:gs pos="0">
                <a:srgbClr val="FFC5FF"/>
              </a:gs>
              <a:gs pos="50000">
                <a:srgbClr val="FFDDFC"/>
              </a:gs>
              <a:gs pos="100000">
                <a:srgbClr val="FFC5FF"/>
              </a:gs>
            </a:gsLst>
            <a:lin ang="0" scaled="1"/>
          </a:gradFill>
          <a:ln w="38100" cmpd="dbl" algn="ctr">
            <a:solidFill>
              <a:srgbClr val="003366"/>
            </a:solidFill>
            <a:miter lim="800000"/>
            <a:headEnd/>
            <a:tailEnd/>
          </a:ln>
          <a:effectLst/>
        </p:spPr>
        <p:txBody>
          <a:bodyPr lIns="0" tIns="54000" rIns="0" bIns="54000" anchor="ctr">
            <a:spAutoFit/>
          </a:bodyPr>
          <a:lstStyle/>
          <a:p>
            <a:pPr marL="228600" indent="-228600" algn="ctr"/>
            <a:r>
              <a:rPr lang="ru-RU" sz="2000" b="1">
                <a:solidFill>
                  <a:srgbClr val="800080"/>
                </a:solidFill>
                <a:latin typeface="Book Antiqua" pitchFamily="18" charset="0"/>
              </a:rPr>
              <a:t>Две стороны</a:t>
            </a:r>
            <a:r>
              <a:rPr lang="ru-RU" sz="2000" b="1">
                <a:solidFill>
                  <a:srgbClr val="090F43"/>
                </a:solidFill>
                <a:latin typeface="Book Antiqua" pitchFamily="18" charset="0"/>
              </a:rPr>
              <a:t> </a:t>
            </a:r>
            <a:br>
              <a:rPr lang="ru-RU" sz="2000" b="1">
                <a:solidFill>
                  <a:srgbClr val="090F43"/>
                </a:solidFill>
                <a:latin typeface="Book Antiqua" pitchFamily="18" charset="0"/>
              </a:rPr>
            </a:br>
            <a:r>
              <a:rPr lang="ru-RU" sz="2000" b="1">
                <a:solidFill>
                  <a:srgbClr val="090F43"/>
                </a:solidFill>
                <a:latin typeface="Book Antiqua" pitchFamily="18" charset="0"/>
              </a:rPr>
              <a:t>конфликта интересов</a:t>
            </a:r>
          </a:p>
        </p:txBody>
      </p:sp>
      <p:sp>
        <p:nvSpPr>
          <p:cNvPr id="20486" name="Text Box 8"/>
          <p:cNvSpPr txBox="1">
            <a:spLocks noChangeArrowheads="1"/>
          </p:cNvSpPr>
          <p:nvPr/>
        </p:nvSpPr>
        <p:spPr bwMode="auto">
          <a:xfrm>
            <a:off x="6499225" y="1911350"/>
            <a:ext cx="3175000" cy="609600"/>
          </a:xfrm>
          <a:prstGeom prst="rect">
            <a:avLst/>
          </a:prstGeom>
          <a:solidFill>
            <a:srgbClr val="FFE1FF"/>
          </a:solidFill>
          <a:ln w="9525" algn="ctr">
            <a:noFill/>
            <a:miter lim="800000"/>
            <a:headEnd/>
            <a:tailEnd/>
          </a:ln>
          <a:effectLst/>
        </p:spPr>
        <p:txBody>
          <a:bodyPr lIns="0" tIns="0" rIns="0" bIns="0">
            <a:spAutoFit/>
          </a:bodyPr>
          <a:lstStyle/>
          <a:p>
            <a:pPr indent="38100">
              <a:spcBef>
                <a:spcPct val="50000"/>
              </a:spcBef>
            </a:pPr>
            <a:r>
              <a:rPr lang="ru-RU" sz="2000" i="1">
                <a:solidFill>
                  <a:srgbClr val="003366"/>
                </a:solidFill>
              </a:rPr>
              <a:t>готовый </a:t>
            </a:r>
            <a:r>
              <a:rPr lang="ru-RU" sz="2000" i="1">
                <a:solidFill>
                  <a:srgbClr val="800080"/>
                </a:solidFill>
              </a:rPr>
              <a:t>«купить»</a:t>
            </a:r>
            <a:r>
              <a:rPr lang="ru-RU" sz="2000" i="1">
                <a:solidFill>
                  <a:srgbClr val="003366"/>
                </a:solidFill>
              </a:rPr>
              <a:t> </a:t>
            </a:r>
            <a:r>
              <a:rPr lang="ru-RU" sz="2000" b="1" i="1">
                <a:solidFill>
                  <a:srgbClr val="003366"/>
                </a:solidFill>
              </a:rPr>
              <a:t>нужный</a:t>
            </a:r>
            <a:r>
              <a:rPr lang="ru-RU" sz="2000" i="1">
                <a:solidFill>
                  <a:srgbClr val="003366"/>
                </a:solidFill>
              </a:rPr>
              <a:t> ему вариант решения</a:t>
            </a:r>
          </a:p>
        </p:txBody>
      </p:sp>
      <p:sp>
        <p:nvSpPr>
          <p:cNvPr id="20487" name="Rectangle 2"/>
          <p:cNvSpPr>
            <a:spLocks/>
          </p:cNvSpPr>
          <p:nvPr/>
        </p:nvSpPr>
        <p:spPr bwMode="auto">
          <a:xfrm>
            <a:off x="482600" y="2884488"/>
            <a:ext cx="8902700" cy="893762"/>
          </a:xfrm>
          <a:prstGeom prst="foldedCorner">
            <a:avLst>
              <a:gd name="adj" fmla="val 12500"/>
            </a:avLst>
          </a:prstGeom>
          <a:solidFill>
            <a:srgbClr val="E1FFFF"/>
          </a:solidFill>
          <a:ln w="9525">
            <a:noFill/>
            <a:miter lim="800000"/>
            <a:headEnd/>
            <a:tailEnd/>
          </a:ln>
          <a:effectLst>
            <a:outerShdw dist="63500" dir="2212194" algn="ctr" rotWithShape="0">
              <a:srgbClr val="003366"/>
            </a:outerShdw>
          </a:effectLst>
        </p:spPr>
        <p:txBody>
          <a:bodyPr tIns="162000" bIns="54000" anchor="ctr">
            <a:spAutoFit/>
          </a:bodyPr>
          <a:lstStyle/>
          <a:p>
            <a:pPr algn="ctr" eaLnBrk="0" hangingPunct="0">
              <a:spcBef>
                <a:spcPct val="0"/>
              </a:spcBef>
            </a:pPr>
            <a:r>
              <a:rPr lang="ru-RU" sz="2000" b="1">
                <a:solidFill>
                  <a:srgbClr val="003366"/>
                </a:solidFill>
                <a:latin typeface="Book Antiqua" pitchFamily="18" charset="0"/>
              </a:rPr>
              <a:t>Коррупция занимает </a:t>
            </a:r>
            <a:r>
              <a:rPr lang="ru-RU" sz="2000" b="1">
                <a:solidFill>
                  <a:srgbClr val="800080"/>
                </a:solidFill>
                <a:latin typeface="Book Antiqua" pitchFamily="18" charset="0"/>
              </a:rPr>
              <a:t>1–3 место</a:t>
            </a:r>
            <a:r>
              <a:rPr lang="ru-RU" sz="2000" b="1">
                <a:solidFill>
                  <a:srgbClr val="003366"/>
                </a:solidFill>
                <a:latin typeface="Book Antiqua" pitchFamily="18" charset="0"/>
              </a:rPr>
              <a:t> среди самых </a:t>
            </a:r>
            <a:r>
              <a:rPr lang="ru-RU" sz="2000" b="1" i="1">
                <a:solidFill>
                  <a:srgbClr val="003366"/>
                </a:solidFill>
                <a:latin typeface="Book Antiqua" pitchFamily="18" charset="0"/>
              </a:rPr>
              <a:t>серьезных для населения опасностей:</a:t>
            </a:r>
            <a:r>
              <a:rPr lang="ru-RU" sz="2000" b="1">
                <a:solidFill>
                  <a:srgbClr val="003366"/>
                </a:solidFill>
                <a:latin typeface="Book Antiqua" pitchFamily="18" charset="0"/>
              </a:rPr>
              <a:t> </a:t>
            </a:r>
            <a:r>
              <a:rPr lang="ru-RU" sz="2000" b="1">
                <a:solidFill>
                  <a:srgbClr val="800080"/>
                </a:solidFill>
                <a:latin typeface="Book Antiqua" pitchFamily="18" charset="0"/>
              </a:rPr>
              <a:t>низкого </a:t>
            </a:r>
            <a:r>
              <a:rPr lang="ru-RU" sz="2000" b="1">
                <a:solidFill>
                  <a:srgbClr val="003366"/>
                </a:solidFill>
                <a:latin typeface="Book Antiqua" pitchFamily="18" charset="0"/>
              </a:rPr>
              <a:t>качества жизни и уровня безработицы.</a:t>
            </a:r>
          </a:p>
        </p:txBody>
      </p:sp>
      <p:sp>
        <p:nvSpPr>
          <p:cNvPr id="20488" name="AutoShape 10"/>
          <p:cNvSpPr>
            <a:spLocks/>
          </p:cNvSpPr>
          <p:nvPr/>
        </p:nvSpPr>
        <p:spPr bwMode="auto">
          <a:xfrm>
            <a:off x="165100" y="2425700"/>
            <a:ext cx="2959100" cy="609600"/>
          </a:xfrm>
          <a:prstGeom prst="accentBorderCallout2">
            <a:avLst>
              <a:gd name="adj1" fmla="val 20833"/>
              <a:gd name="adj2" fmla="val 102574"/>
              <a:gd name="adj3" fmla="val 20833"/>
              <a:gd name="adj4" fmla="val 112176"/>
              <a:gd name="adj5" fmla="val 95833"/>
              <a:gd name="adj6" fmla="val 130042"/>
            </a:avLst>
          </a:prstGeom>
          <a:solidFill>
            <a:srgbClr val="FFDDFF"/>
          </a:solidFill>
          <a:ln w="19050" algn="ctr">
            <a:solidFill>
              <a:srgbClr val="003366"/>
            </a:solidFill>
            <a:miter lim="800000"/>
            <a:headEnd type="stealth" w="med" len="lg"/>
            <a:tailEnd type="none" w="med" len="lg"/>
          </a:ln>
          <a:effectLst/>
        </p:spPr>
        <p:txBody>
          <a:bodyPr/>
          <a:lstStyle/>
          <a:p>
            <a:pPr algn="ctr"/>
            <a:r>
              <a:rPr lang="ru-RU" sz="1700" i="1">
                <a:solidFill>
                  <a:srgbClr val="800080"/>
                </a:solidFill>
              </a:rPr>
              <a:t>По данным опроса фонда </a:t>
            </a:r>
            <a:r>
              <a:rPr lang="ru-RU" sz="1700" b="1" i="1">
                <a:solidFill>
                  <a:srgbClr val="800080"/>
                </a:solidFill>
              </a:rPr>
              <a:t>«Общественное мнение»</a:t>
            </a:r>
          </a:p>
        </p:txBody>
      </p:sp>
      <p:sp>
        <p:nvSpPr>
          <p:cNvPr id="20489" name="WordArt 11"/>
          <p:cNvSpPr>
            <a:spLocks noChangeArrowheads="1" noChangeShapeType="1" noTextEdit="1"/>
          </p:cNvSpPr>
          <p:nvPr/>
        </p:nvSpPr>
        <p:spPr bwMode="auto">
          <a:xfrm>
            <a:off x="1195388" y="4213225"/>
            <a:ext cx="3362325" cy="295275"/>
          </a:xfrm>
          <a:prstGeom prst="rect">
            <a:avLst/>
          </a:prstGeom>
        </p:spPr>
        <p:txBody>
          <a:bodyPr wrap="none" fromWordArt="1">
            <a:prstTxWarp prst="textPlain">
              <a:avLst>
                <a:gd name="adj" fmla="val 50000"/>
              </a:avLst>
            </a:prstTxWarp>
          </a:bodyPr>
          <a:lstStyle/>
          <a:p>
            <a:pPr algn="ctr"/>
            <a:r>
              <a:rPr lang="ru-RU" sz="2000" b="1" kern="10">
                <a:ln w="9525">
                  <a:noFill/>
                  <a:round/>
                  <a:headEnd/>
                  <a:tailEnd/>
                </a:ln>
                <a:gradFill rotWithShape="1">
                  <a:gsLst>
                    <a:gs pos="0">
                      <a:srgbClr val="00182F"/>
                    </a:gs>
                    <a:gs pos="100000">
                      <a:srgbClr val="003366"/>
                    </a:gs>
                  </a:gsLst>
                  <a:lin ang="2700000" scaled="1"/>
                </a:gradFill>
                <a:effectLst>
                  <a:prstShdw prst="shdw17" dist="17961" dir="2700000">
                    <a:srgbClr val="006699"/>
                  </a:prstShdw>
                </a:effectLst>
                <a:latin typeface="Georgia"/>
              </a:rPr>
              <a:t>МАСШТАБЫ КОРРУПЦИИ</a:t>
            </a:r>
          </a:p>
        </p:txBody>
      </p:sp>
      <p:sp>
        <p:nvSpPr>
          <p:cNvPr id="20490" name="AutoShape 13"/>
          <p:cNvSpPr>
            <a:spLocks noChangeArrowheads="1"/>
          </p:cNvSpPr>
          <p:nvPr/>
        </p:nvSpPr>
        <p:spPr bwMode="auto">
          <a:xfrm>
            <a:off x="5619750" y="4049713"/>
            <a:ext cx="2678113" cy="520700"/>
          </a:xfrm>
          <a:prstGeom prst="roundRect">
            <a:avLst>
              <a:gd name="adj" fmla="val 16667"/>
            </a:avLst>
          </a:prstGeom>
          <a:solidFill>
            <a:srgbClr val="FFDDFF"/>
          </a:solidFill>
          <a:ln w="38100" cmpd="dbl" algn="ctr">
            <a:solidFill>
              <a:srgbClr val="003366"/>
            </a:solidFill>
            <a:round/>
            <a:headEnd/>
            <a:tailEnd/>
          </a:ln>
          <a:effectLst/>
        </p:spPr>
        <p:txBody>
          <a:bodyPr lIns="0" tIns="54000" rIns="0" bIns="90000" anchor="ctr">
            <a:spAutoFit/>
          </a:bodyPr>
          <a:lstStyle/>
          <a:p>
            <a:pPr marL="228600" indent="-228600" algn="ctr"/>
            <a:r>
              <a:rPr lang="ru-RU" sz="2000" b="1">
                <a:solidFill>
                  <a:srgbClr val="800080"/>
                </a:solidFill>
              </a:rPr>
              <a:t>40–60 млрд долларов</a:t>
            </a:r>
          </a:p>
        </p:txBody>
      </p:sp>
      <p:sp>
        <p:nvSpPr>
          <p:cNvPr id="20491" name="AutoShape 14"/>
          <p:cNvSpPr>
            <a:spLocks noChangeArrowheads="1"/>
          </p:cNvSpPr>
          <p:nvPr/>
        </p:nvSpPr>
        <p:spPr bwMode="auto">
          <a:xfrm>
            <a:off x="4659313" y="41179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0492" name="Rectangle 2"/>
          <p:cNvSpPr>
            <a:spLocks/>
          </p:cNvSpPr>
          <p:nvPr/>
        </p:nvSpPr>
        <p:spPr bwMode="auto">
          <a:xfrm>
            <a:off x="482600" y="4786313"/>
            <a:ext cx="8902700" cy="785812"/>
          </a:xfrm>
          <a:prstGeom prst="foldedCorner">
            <a:avLst>
              <a:gd name="adj" fmla="val 12500"/>
            </a:avLst>
          </a:prstGeom>
          <a:solidFill>
            <a:srgbClr val="E1FFFF"/>
          </a:solidFill>
          <a:ln w="9525">
            <a:noFill/>
            <a:miter lim="800000"/>
            <a:headEnd/>
            <a:tailEnd/>
          </a:ln>
          <a:effectLst>
            <a:outerShdw dist="63500" dir="2212194" algn="ctr" rotWithShape="0">
              <a:srgbClr val="003366"/>
            </a:outerShdw>
          </a:effectLst>
        </p:spPr>
        <p:txBody>
          <a:bodyPr tIns="54000" bIns="54000" anchor="ctr">
            <a:spAutoFit/>
          </a:bodyPr>
          <a:lstStyle/>
          <a:p>
            <a:pPr algn="ctr" eaLnBrk="0" hangingPunct="0">
              <a:spcBef>
                <a:spcPct val="0"/>
              </a:spcBef>
            </a:pPr>
            <a:r>
              <a:rPr lang="ru-RU" sz="2000" b="1" i="1">
                <a:solidFill>
                  <a:srgbClr val="003366"/>
                </a:solidFill>
                <a:latin typeface="Book Antiqua" pitchFamily="18" charset="0"/>
              </a:rPr>
              <a:t>Около половины</a:t>
            </a:r>
            <a:r>
              <a:rPr lang="ru-RU" sz="2000" b="1">
                <a:solidFill>
                  <a:srgbClr val="003366"/>
                </a:solidFill>
                <a:latin typeface="Book Antiqua" pitchFamily="18" charset="0"/>
              </a:rPr>
              <a:t> опрошенных граждан считают, что </a:t>
            </a:r>
            <a:br>
              <a:rPr lang="ru-RU" sz="2000" b="1">
                <a:solidFill>
                  <a:srgbClr val="003366"/>
                </a:solidFill>
                <a:latin typeface="Book Antiqua" pitchFamily="18" charset="0"/>
              </a:rPr>
            </a:br>
            <a:r>
              <a:rPr lang="ru-RU" sz="2000" b="1">
                <a:solidFill>
                  <a:srgbClr val="800080"/>
                </a:solidFill>
                <a:latin typeface="Book Antiqua" pitchFamily="18" charset="0"/>
              </a:rPr>
              <a:t>большинство </a:t>
            </a:r>
            <a:r>
              <a:rPr lang="ru-RU" sz="2000" b="1">
                <a:solidFill>
                  <a:srgbClr val="003366"/>
                </a:solidFill>
                <a:latin typeface="Book Antiqua" pitchFamily="18" charset="0"/>
              </a:rPr>
              <a:t>должностных лиц </a:t>
            </a:r>
            <a:r>
              <a:rPr lang="ru-RU" sz="2000" b="1">
                <a:solidFill>
                  <a:srgbClr val="800080"/>
                </a:solidFill>
                <a:latin typeface="Book Antiqua" pitchFamily="18" charset="0"/>
              </a:rPr>
              <a:t>ПОДВЕРЖЕНО </a:t>
            </a:r>
            <a:r>
              <a:rPr lang="ru-RU" sz="2000" b="1">
                <a:solidFill>
                  <a:srgbClr val="003366"/>
                </a:solidFill>
                <a:latin typeface="Book Antiqua" pitchFamily="18" charset="0"/>
              </a:rPr>
              <a:t>коррупции.</a:t>
            </a:r>
          </a:p>
        </p:txBody>
      </p:sp>
      <p:sp>
        <p:nvSpPr>
          <p:cNvPr id="20493" name="WordArt 15"/>
          <p:cNvSpPr>
            <a:spLocks noChangeArrowheads="1" noChangeShapeType="1" noTextEdit="1"/>
          </p:cNvSpPr>
          <p:nvPr/>
        </p:nvSpPr>
        <p:spPr bwMode="auto">
          <a:xfrm>
            <a:off x="1195388" y="6029325"/>
            <a:ext cx="2714625" cy="590550"/>
          </a:xfrm>
          <a:prstGeom prst="rect">
            <a:avLst/>
          </a:prstGeom>
        </p:spPr>
        <p:txBody>
          <a:bodyPr wrap="none" fromWordArt="1">
            <a:prstTxWarp prst="textPlain">
              <a:avLst>
                <a:gd name="adj" fmla="val 50000"/>
              </a:avLst>
            </a:prstTxWarp>
          </a:bodyPr>
          <a:lstStyle/>
          <a:p>
            <a:pPr algn="ctr"/>
            <a:r>
              <a:rPr lang="ru-RU" sz="2000" b="1" kern="10">
                <a:ln w="9525">
                  <a:noFill/>
                  <a:round/>
                  <a:headEnd/>
                  <a:tailEnd/>
                </a:ln>
                <a:gradFill rotWithShape="1">
                  <a:gsLst>
                    <a:gs pos="0">
                      <a:srgbClr val="00182F"/>
                    </a:gs>
                    <a:gs pos="100000">
                      <a:srgbClr val="003366"/>
                    </a:gs>
                  </a:gsLst>
                  <a:lin ang="2700000" scaled="1"/>
                </a:gradFill>
                <a:effectLst>
                  <a:prstShdw prst="shdw17" dist="17961" dir="2700000">
                    <a:srgbClr val="006699"/>
                  </a:prstShdw>
                </a:effectLst>
                <a:latin typeface="Georgia"/>
              </a:rPr>
              <a:t>ГЛАВНОЕ УСЛОВИЕ</a:t>
            </a:r>
          </a:p>
          <a:p>
            <a:pPr algn="ctr"/>
            <a:r>
              <a:rPr lang="ru-RU" sz="2000" b="1" kern="10">
                <a:ln w="9525">
                  <a:noFill/>
                  <a:round/>
                  <a:headEnd/>
                  <a:tailEnd/>
                </a:ln>
                <a:gradFill rotWithShape="1">
                  <a:gsLst>
                    <a:gs pos="0">
                      <a:srgbClr val="00182F"/>
                    </a:gs>
                    <a:gs pos="100000">
                      <a:srgbClr val="003366"/>
                    </a:gs>
                  </a:gsLst>
                  <a:lin ang="2700000" scaled="1"/>
                </a:gradFill>
                <a:effectLst>
                  <a:prstShdw prst="shdw17" dist="17961" dir="2700000">
                    <a:srgbClr val="006699"/>
                  </a:prstShdw>
                </a:effectLst>
                <a:latin typeface="Georgia"/>
              </a:rPr>
              <a:t>в борьбе с коррупцией</a:t>
            </a:r>
          </a:p>
        </p:txBody>
      </p:sp>
      <p:sp>
        <p:nvSpPr>
          <p:cNvPr id="20494" name="AutoShape 16"/>
          <p:cNvSpPr>
            <a:spLocks noChangeArrowheads="1"/>
          </p:cNvSpPr>
          <p:nvPr/>
        </p:nvSpPr>
        <p:spPr bwMode="auto">
          <a:xfrm>
            <a:off x="4994275" y="5824538"/>
            <a:ext cx="3778250" cy="858837"/>
          </a:xfrm>
          <a:prstGeom prst="roundRect">
            <a:avLst>
              <a:gd name="adj" fmla="val 16667"/>
            </a:avLst>
          </a:prstGeom>
          <a:solidFill>
            <a:srgbClr val="FFDDFF"/>
          </a:solidFill>
          <a:ln w="38100" cmpd="dbl" algn="ctr">
            <a:solidFill>
              <a:srgbClr val="003366"/>
            </a:solidFill>
            <a:round/>
            <a:headEnd/>
            <a:tailEnd/>
          </a:ln>
          <a:effectLst/>
        </p:spPr>
        <p:txBody>
          <a:bodyPr lIns="0" tIns="54000" rIns="0" bIns="90000" anchor="ctr">
            <a:spAutoFit/>
          </a:bodyPr>
          <a:lstStyle/>
          <a:p>
            <a:pPr marL="228600" indent="-228600" algn="ctr"/>
            <a:r>
              <a:rPr lang="ru-RU" sz="2000" b="1">
                <a:solidFill>
                  <a:srgbClr val="800080"/>
                </a:solidFill>
              </a:rPr>
              <a:t>Воля власти, правящей элиты </a:t>
            </a:r>
            <a:r>
              <a:rPr lang="ru-RU" sz="2000" b="1">
                <a:solidFill>
                  <a:srgbClr val="003366"/>
                </a:solidFill>
              </a:rPr>
              <a:t>в борьбе с этим явлением</a:t>
            </a:r>
          </a:p>
        </p:txBody>
      </p:sp>
      <p:sp>
        <p:nvSpPr>
          <p:cNvPr id="20495" name="AutoShape 14"/>
          <p:cNvSpPr>
            <a:spLocks noChangeArrowheads="1"/>
          </p:cNvSpPr>
          <p:nvPr/>
        </p:nvSpPr>
        <p:spPr bwMode="auto">
          <a:xfrm>
            <a:off x="4049713" y="60610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3"/>
          <p:cNvSpPr>
            <a:spLocks noChangeArrowheads="1" noChangeShapeType="1" noTextEdit="1"/>
          </p:cNvSpPr>
          <p:nvPr/>
        </p:nvSpPr>
        <p:spPr bwMode="auto">
          <a:xfrm>
            <a:off x="1370013" y="2941638"/>
            <a:ext cx="7191375" cy="933450"/>
          </a:xfrm>
          <a:prstGeom prst="rect">
            <a:avLst/>
          </a:prstGeom>
        </p:spPr>
        <p:txBody>
          <a:bodyPr wrap="none" fromWordArt="1">
            <a:prstTxWarp prst="textPlain">
              <a:avLst>
                <a:gd name="adj" fmla="val 50000"/>
              </a:avLst>
            </a:prstTxWarp>
          </a:bodyPr>
          <a:lstStyle/>
          <a:p>
            <a:pPr algn="ctr"/>
            <a:r>
              <a:rPr lang="ru-RU" sz="3200" b="1" kern="10">
                <a:ln w="9525">
                  <a:noFill/>
                  <a:round/>
                  <a:headEnd/>
                  <a:tailEnd/>
                </a:ln>
                <a:solidFill>
                  <a:srgbClr val="003366"/>
                </a:solidFill>
                <a:effectLst>
                  <a:outerShdw dist="35921" dir="2700000" algn="ctr" rotWithShape="0">
                    <a:srgbClr val="CCCCFF">
                      <a:alpha val="50000"/>
                    </a:srgbClr>
                  </a:outerShdw>
                </a:effectLst>
                <a:latin typeface="Times New Roman"/>
                <a:cs typeface="Times New Roman"/>
              </a:rPr>
              <a:t>3. Меры и процедуры</a:t>
            </a:r>
          </a:p>
          <a:p>
            <a:pPr algn="ctr"/>
            <a:r>
              <a:rPr lang="ru-RU" sz="3200" b="1" kern="10">
                <a:ln w="9525">
                  <a:noFill/>
                  <a:round/>
                  <a:headEnd/>
                  <a:tailEnd/>
                </a:ln>
                <a:solidFill>
                  <a:srgbClr val="003366"/>
                </a:solidFill>
                <a:effectLst>
                  <a:outerShdw dist="35921" dir="2700000" algn="ctr" rotWithShape="0">
                    <a:srgbClr val="CCCCFF">
                      <a:alpha val="50000"/>
                    </a:srgbClr>
                  </a:outerShdw>
                </a:effectLst>
                <a:latin typeface="Times New Roman"/>
                <a:cs typeface="Times New Roman"/>
              </a:rPr>
              <a:t>по урегулированию конфликта интересов</a:t>
            </a:r>
          </a:p>
        </p:txBody>
      </p:sp>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rot="-2063430">
            <a:off x="-439738" y="1279525"/>
            <a:ext cx="5384801" cy="1357313"/>
          </a:xfrm>
          <a:prstGeom prst="rect">
            <a:avLst/>
          </a:prstGeom>
        </p:spPr>
        <p:txBody>
          <a:bodyPr wrap="none" fromWordArt="1">
            <a:prstTxWarp prst="textCascadeUp">
              <a:avLst>
                <a:gd name="adj" fmla="val 44444"/>
              </a:avLst>
            </a:prstTxWarp>
          </a:bodyPr>
          <a:lstStyle/>
          <a:p>
            <a:pPr algn="ctr"/>
            <a:r>
              <a:rPr lang="ru-RU" sz="2000" b="1" kern="10">
                <a:ln w="9525">
                  <a:noFill/>
                  <a:round/>
                  <a:headEnd/>
                  <a:tailEnd/>
                </a:ln>
                <a:gradFill rotWithShape="1">
                  <a:gsLst>
                    <a:gs pos="0">
                      <a:srgbClr val="800080"/>
                    </a:gs>
                    <a:gs pos="100000">
                      <a:srgbClr val="3B003B"/>
                    </a:gs>
                  </a:gsLst>
                  <a:lin ang="5400000" scaled="1"/>
                </a:gradFill>
                <a:effectLst>
                  <a:prstShdw prst="shdw17" dist="17961" dir="2700000">
                    <a:srgbClr val="4D004D"/>
                  </a:prstShdw>
                </a:effectLst>
                <a:latin typeface="Georgia"/>
              </a:rPr>
              <a:t>МЕРЫ,</a:t>
            </a:r>
          </a:p>
          <a:p>
            <a:pPr algn="ctr"/>
            <a:r>
              <a:rPr lang="ru-RU" sz="2000" b="1" kern="10">
                <a:ln w="9525">
                  <a:noFill/>
                  <a:round/>
                  <a:headEnd/>
                  <a:tailEnd/>
                </a:ln>
                <a:gradFill rotWithShape="1">
                  <a:gsLst>
                    <a:gs pos="0">
                      <a:srgbClr val="800080"/>
                    </a:gs>
                    <a:gs pos="100000">
                      <a:srgbClr val="3B003B"/>
                    </a:gs>
                  </a:gsLst>
                  <a:lin ang="5400000" scaled="1"/>
                </a:gradFill>
                <a:effectLst>
                  <a:prstShdw prst="shdw17" dist="17961" dir="2700000">
                    <a:srgbClr val="4D004D"/>
                  </a:prstShdw>
                </a:effectLst>
                <a:latin typeface="Georgia"/>
              </a:rPr>
              <a:t>ПРЕДУСМОТРЕННЫЕ ЗАКОНОДАТЕЛЬСТВОМ</a:t>
            </a:r>
          </a:p>
          <a:p>
            <a:pPr algn="ctr"/>
            <a:r>
              <a:rPr lang="ru-RU" sz="2000" b="1" kern="10">
                <a:ln w="9525">
                  <a:noFill/>
                  <a:round/>
                  <a:headEnd/>
                  <a:tailEnd/>
                </a:ln>
                <a:gradFill rotWithShape="1">
                  <a:gsLst>
                    <a:gs pos="0">
                      <a:srgbClr val="800080"/>
                    </a:gs>
                    <a:gs pos="100000">
                      <a:srgbClr val="3B003B"/>
                    </a:gs>
                  </a:gsLst>
                  <a:lin ang="5400000" scaled="1"/>
                </a:gradFill>
                <a:effectLst>
                  <a:prstShdw prst="shdw17" dist="17961" dir="2700000">
                    <a:srgbClr val="4D004D"/>
                  </a:prstShdw>
                </a:effectLst>
                <a:latin typeface="Georgia"/>
              </a:rPr>
              <a:t>ПО ПРЕДУПРЕЖДЕНИЮ КОНФЛИКТА ИНТЕРЕСОВ</a:t>
            </a:r>
          </a:p>
        </p:txBody>
      </p:sp>
      <p:sp>
        <p:nvSpPr>
          <p:cNvPr id="192517" name="Oval 5"/>
          <p:cNvSpPr>
            <a:spLocks noChangeArrowheads="1"/>
          </p:cNvSpPr>
          <p:nvPr/>
        </p:nvSpPr>
        <p:spPr bwMode="auto">
          <a:xfrm>
            <a:off x="3627438" y="3246438"/>
            <a:ext cx="3587750" cy="1230312"/>
          </a:xfrm>
          <a:prstGeom prst="ellipse">
            <a:avLst/>
          </a:prstGeom>
          <a:gradFill rotWithShape="1">
            <a:gsLst>
              <a:gs pos="0">
                <a:srgbClr val="FFFFFF"/>
              </a:gs>
              <a:gs pos="100000">
                <a:srgbClr val="FFCCFF"/>
              </a:gs>
            </a:gsLst>
            <a:path path="shape">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FF99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0000" bIns="180000" anchor="ctr">
            <a:spAutoFit/>
            <a:flatTx/>
          </a:bodyPr>
          <a:lstStyle/>
          <a:p>
            <a:pPr algn="ctr">
              <a:spcBef>
                <a:spcPct val="0"/>
              </a:spcBef>
              <a:defRPr/>
            </a:pPr>
            <a:r>
              <a:rPr lang="ru-RU" sz="2000" b="1">
                <a:solidFill>
                  <a:srgbClr val="003366"/>
                </a:solidFill>
                <a:effectLst>
                  <a:outerShdw blurRad="38100" dist="38100" dir="2700000" algn="tl">
                    <a:srgbClr val="000000"/>
                  </a:outerShdw>
                </a:effectLst>
              </a:rPr>
              <a:t>ЗАПРЕТЫ И ОГРАНИЧЕНИЯ</a:t>
            </a:r>
          </a:p>
        </p:txBody>
      </p:sp>
      <p:sp>
        <p:nvSpPr>
          <p:cNvPr id="192518" name="Oval 6"/>
          <p:cNvSpPr>
            <a:spLocks noChangeArrowheads="1"/>
          </p:cNvSpPr>
          <p:nvPr/>
        </p:nvSpPr>
        <p:spPr bwMode="auto">
          <a:xfrm>
            <a:off x="1052513" y="5057775"/>
            <a:ext cx="3667125" cy="1395413"/>
          </a:xfrm>
          <a:prstGeom prst="ellipse">
            <a:avLst/>
          </a:prstGeom>
          <a:gradFill rotWithShape="1">
            <a:gsLst>
              <a:gs pos="0">
                <a:srgbClr val="FFFFFF"/>
              </a:gs>
              <a:gs pos="100000">
                <a:srgbClr val="66FFFF"/>
              </a:gs>
            </a:gsLst>
            <a:path path="shape">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a:spcBef>
                <a:spcPct val="0"/>
              </a:spcBef>
              <a:defRPr/>
            </a:pPr>
            <a:r>
              <a:rPr lang="ru-RU" sz="2000" b="1">
                <a:solidFill>
                  <a:srgbClr val="003366"/>
                </a:solidFill>
                <a:effectLst>
                  <a:outerShdw blurRad="38100" dist="38100" dir="2700000" algn="tl">
                    <a:srgbClr val="000000"/>
                  </a:outerShdw>
                </a:effectLst>
              </a:rPr>
              <a:t>ТРЕБОВАНИЯ </a:t>
            </a:r>
            <a:br>
              <a:rPr lang="ru-RU" sz="2000" b="1">
                <a:solidFill>
                  <a:srgbClr val="003366"/>
                </a:solidFill>
                <a:effectLst>
                  <a:outerShdw blurRad="38100" dist="38100" dir="2700000" algn="tl">
                    <a:srgbClr val="000000"/>
                  </a:outerShdw>
                </a:effectLst>
              </a:rPr>
            </a:br>
            <a:r>
              <a:rPr lang="ru-RU" sz="2000" b="1">
                <a:solidFill>
                  <a:srgbClr val="003366"/>
                </a:solidFill>
                <a:effectLst>
                  <a:outerShdw blurRad="38100" dist="38100" dir="2700000" algn="tl">
                    <a:srgbClr val="000000"/>
                  </a:outerShdw>
                </a:effectLst>
              </a:rPr>
              <a:t>К СЛУЖЕБНОМУ ПОВЕДЕНИЮ</a:t>
            </a:r>
          </a:p>
        </p:txBody>
      </p:sp>
      <p:sp>
        <p:nvSpPr>
          <p:cNvPr id="192519" name="Oval 7"/>
          <p:cNvSpPr>
            <a:spLocks noChangeArrowheads="1"/>
          </p:cNvSpPr>
          <p:nvPr/>
        </p:nvSpPr>
        <p:spPr bwMode="auto">
          <a:xfrm>
            <a:off x="5967413" y="1196975"/>
            <a:ext cx="3587750" cy="1439863"/>
          </a:xfrm>
          <a:prstGeom prst="ellipse">
            <a:avLst/>
          </a:prstGeom>
          <a:gradFill rotWithShape="1">
            <a:gsLst>
              <a:gs pos="0">
                <a:srgbClr val="FFFFFF"/>
              </a:gs>
              <a:gs pos="100000">
                <a:srgbClr val="CCFF99"/>
              </a:gs>
            </a:gsLst>
            <a:path path="shape">
              <a:fillToRect l="50000" t="50000" r="50000" b="50000"/>
            </a:path>
          </a:gradFill>
          <a:ln w="9525">
            <a:round/>
            <a:headEnd/>
            <a:tailEnd/>
          </a:ln>
          <a:effectLst/>
          <a:scene3d>
            <a:camera prst="legacyObliqueTopRight"/>
            <a:lightRig rig="legacyFlat3" dir="b"/>
          </a:scene3d>
          <a:sp3d extrusionH="430200" prstMaterial="legacyMatte">
            <a:bevelT w="13500" h="13500" prst="angle"/>
            <a:bevelB w="13500" h="13500" prst="angle"/>
            <a:extrusionClr>
              <a:srgbClr val="CC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spcBef>
                <a:spcPct val="0"/>
              </a:spcBef>
              <a:defRPr/>
            </a:pPr>
            <a:r>
              <a:rPr lang="ru-RU" sz="2000" b="1">
                <a:solidFill>
                  <a:srgbClr val="003366"/>
                </a:solidFill>
                <a:effectLst>
                  <a:outerShdw blurRad="38100" dist="38100" dir="2700000" algn="tl">
                    <a:srgbClr val="000000"/>
                  </a:outerShdw>
                </a:effectLst>
              </a:rPr>
              <a:t>ПРАВА,</a:t>
            </a:r>
          </a:p>
          <a:p>
            <a:pPr algn="ctr">
              <a:spcBef>
                <a:spcPct val="0"/>
              </a:spcBef>
              <a:defRPr/>
            </a:pPr>
            <a:r>
              <a:rPr lang="ru-RU" sz="2000" b="1">
                <a:solidFill>
                  <a:srgbClr val="003366"/>
                </a:solidFill>
                <a:effectLst>
                  <a:outerShdw blurRad="38100" dist="38100" dir="2700000" algn="tl">
                    <a:srgbClr val="000000"/>
                  </a:outerShdw>
                </a:effectLst>
              </a:rPr>
              <a:t>ОБЯЗАННОСТИ</a:t>
            </a:r>
          </a:p>
        </p:txBody>
      </p:sp>
      <p:sp>
        <p:nvSpPr>
          <p:cNvPr id="22534" name="AutoShape 14"/>
          <p:cNvSpPr>
            <a:spLocks noChangeArrowheads="1"/>
          </p:cNvSpPr>
          <p:nvPr/>
        </p:nvSpPr>
        <p:spPr bwMode="auto">
          <a:xfrm rot="3876328">
            <a:off x="419100" y="4384675"/>
            <a:ext cx="1925638" cy="401638"/>
          </a:xfrm>
          <a:prstGeom prst="notchedRightArrow">
            <a:avLst>
              <a:gd name="adj1" fmla="val 43657"/>
              <a:gd name="adj2" fmla="val 132047"/>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rot="10800000" vert="eaVert" wrap="none" anchor="ctr"/>
          <a:lstStyle/>
          <a:p>
            <a:endParaRPr lang="ru-RU"/>
          </a:p>
        </p:txBody>
      </p:sp>
      <p:sp>
        <p:nvSpPr>
          <p:cNvPr id="22535" name="AutoShape 14"/>
          <p:cNvSpPr>
            <a:spLocks noChangeArrowheads="1"/>
          </p:cNvSpPr>
          <p:nvPr/>
        </p:nvSpPr>
        <p:spPr bwMode="auto">
          <a:xfrm rot="2032119">
            <a:off x="2335213" y="2844800"/>
            <a:ext cx="2159000" cy="401638"/>
          </a:xfrm>
          <a:prstGeom prst="notchedRightArrow">
            <a:avLst>
              <a:gd name="adj1" fmla="val 43657"/>
              <a:gd name="adj2" fmla="val 148050"/>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wrap="none" anchor="ctr"/>
          <a:lstStyle/>
          <a:p>
            <a:endParaRPr lang="ru-RU"/>
          </a:p>
        </p:txBody>
      </p:sp>
      <p:sp>
        <p:nvSpPr>
          <p:cNvPr id="22536" name="AutoShape 14"/>
          <p:cNvSpPr>
            <a:spLocks noChangeArrowheads="1"/>
          </p:cNvSpPr>
          <p:nvPr/>
        </p:nvSpPr>
        <p:spPr bwMode="auto">
          <a:xfrm rot="1030940">
            <a:off x="4052888" y="1136650"/>
            <a:ext cx="2495550" cy="401638"/>
          </a:xfrm>
          <a:prstGeom prst="notchedRightArrow">
            <a:avLst>
              <a:gd name="adj1" fmla="val 43657"/>
              <a:gd name="adj2" fmla="val 171128"/>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wrap="none" anchor="ctr"/>
          <a:lstStyle/>
          <a:p>
            <a:endParaRPr lang="ru-RU"/>
          </a:p>
        </p:txBody>
      </p:sp>
    </p:spTree>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881063" y="620713"/>
            <a:ext cx="8159750" cy="750887"/>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gradFill rotWithShape="1">
                  <a:gsLst>
                    <a:gs pos="0">
                      <a:srgbClr val="00182F"/>
                    </a:gs>
                    <a:gs pos="100000">
                      <a:srgbClr val="003366"/>
                    </a:gs>
                  </a:gsLst>
                  <a:lin ang="5400000" scaled="1"/>
                </a:gradFill>
                <a:effectLst>
                  <a:prstShdw prst="shdw17" dist="17961" dir="2700000">
                    <a:srgbClr val="CCFFFF"/>
                  </a:prstShdw>
                </a:effectLst>
                <a:latin typeface="Times New Roman"/>
                <a:cs typeface="Times New Roman"/>
              </a:rPr>
              <a:t>УРЕГУЛИРОВАНИЕ КОНФЛИКТА ИНТЕРЕСОВ</a:t>
            </a:r>
          </a:p>
          <a:p>
            <a:pPr algn="ctr"/>
            <a:r>
              <a:rPr lang="ru-RU" sz="2400" b="1" kern="10">
                <a:ln w="9525">
                  <a:noFill/>
                  <a:round/>
                  <a:headEnd/>
                  <a:tailEnd/>
                </a:ln>
                <a:gradFill rotWithShape="1">
                  <a:gsLst>
                    <a:gs pos="0">
                      <a:srgbClr val="00182F"/>
                    </a:gs>
                    <a:gs pos="100000">
                      <a:srgbClr val="003366"/>
                    </a:gs>
                  </a:gsLst>
                  <a:lin ang="5400000" scaled="1"/>
                </a:gradFill>
                <a:effectLst>
                  <a:prstShdw prst="shdw17" dist="17961" dir="2700000">
                    <a:srgbClr val="CCFFFF"/>
                  </a:prstShdw>
                </a:effectLst>
                <a:latin typeface="Times New Roman"/>
                <a:cs typeface="Times New Roman"/>
              </a:rPr>
              <a:t>включает в себя:</a:t>
            </a:r>
          </a:p>
        </p:txBody>
      </p:sp>
      <p:sp>
        <p:nvSpPr>
          <p:cNvPr id="23555" name="Oval 7"/>
          <p:cNvSpPr>
            <a:spLocks noChangeArrowheads="1"/>
          </p:cNvSpPr>
          <p:nvPr/>
        </p:nvSpPr>
        <p:spPr bwMode="auto">
          <a:xfrm>
            <a:off x="255588" y="2108200"/>
            <a:ext cx="506412" cy="468313"/>
          </a:xfrm>
          <a:prstGeom prst="ellipse">
            <a:avLst/>
          </a:prstGeom>
          <a:gradFill rotWithShape="1">
            <a:gsLst>
              <a:gs pos="0">
                <a:srgbClr val="00182F"/>
              </a:gs>
              <a:gs pos="50000">
                <a:srgbClr val="003366"/>
              </a:gs>
              <a:gs pos="100000">
                <a:srgbClr val="00182F"/>
              </a:gs>
            </a:gsLst>
            <a:lin ang="0" scaled="1"/>
          </a:gradFill>
          <a:ln w="9525" algn="ctr">
            <a:noFill/>
            <a:round/>
            <a:headEnd/>
            <a:tailEnd/>
          </a:ln>
          <a:effectLst/>
        </p:spPr>
        <p:txBody>
          <a:bodyPr lIns="0" tIns="0" rIns="0" bIns="36000" anchor="ctr">
            <a:spAutoFit/>
          </a:bodyPr>
          <a:lstStyle/>
          <a:p>
            <a:pPr marL="228600" indent="-228600" algn="ctr"/>
            <a:r>
              <a:rPr lang="ru-RU" sz="2000" b="1">
                <a:solidFill>
                  <a:srgbClr val="FFFF99"/>
                </a:solidFill>
                <a:latin typeface="Georgia" pitchFamily="18" charset="0"/>
              </a:rPr>
              <a:t>1</a:t>
            </a:r>
          </a:p>
        </p:txBody>
      </p:sp>
      <p:sp>
        <p:nvSpPr>
          <p:cNvPr id="23556" name="Oval 14"/>
          <p:cNvSpPr>
            <a:spLocks noChangeArrowheads="1"/>
          </p:cNvSpPr>
          <p:nvPr/>
        </p:nvSpPr>
        <p:spPr bwMode="auto">
          <a:xfrm>
            <a:off x="1627188" y="3759200"/>
            <a:ext cx="506412" cy="468313"/>
          </a:xfrm>
          <a:prstGeom prst="ellipse">
            <a:avLst/>
          </a:prstGeom>
          <a:gradFill rotWithShape="1">
            <a:gsLst>
              <a:gs pos="0">
                <a:srgbClr val="00182F"/>
              </a:gs>
              <a:gs pos="50000">
                <a:srgbClr val="003366"/>
              </a:gs>
              <a:gs pos="100000">
                <a:srgbClr val="00182F"/>
              </a:gs>
            </a:gsLst>
            <a:lin ang="0" scaled="1"/>
          </a:gradFill>
          <a:ln w="9525" algn="ctr">
            <a:noFill/>
            <a:round/>
            <a:headEnd/>
            <a:tailEnd/>
          </a:ln>
          <a:effectLst/>
        </p:spPr>
        <p:txBody>
          <a:bodyPr lIns="0" tIns="0" rIns="0" bIns="36000" anchor="ctr">
            <a:spAutoFit/>
          </a:bodyPr>
          <a:lstStyle/>
          <a:p>
            <a:pPr marL="228600" indent="-228600" algn="ctr"/>
            <a:r>
              <a:rPr lang="ru-RU" sz="2000" b="1">
                <a:solidFill>
                  <a:srgbClr val="FFFF99"/>
                </a:solidFill>
                <a:latin typeface="Georgia" pitchFamily="18" charset="0"/>
              </a:rPr>
              <a:t>2</a:t>
            </a:r>
          </a:p>
        </p:txBody>
      </p:sp>
      <p:sp>
        <p:nvSpPr>
          <p:cNvPr id="23557" name="Text Box 3"/>
          <p:cNvSpPr txBox="1">
            <a:spLocks noChangeArrowheads="1"/>
          </p:cNvSpPr>
          <p:nvPr/>
        </p:nvSpPr>
        <p:spPr bwMode="auto">
          <a:xfrm>
            <a:off x="3095625" y="5335588"/>
            <a:ext cx="6635750" cy="1181100"/>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54000">
            <a:spAutoFit/>
          </a:bodyPr>
          <a:lstStyle/>
          <a:p>
            <a:pPr marL="627063" indent="-627063">
              <a:spcBef>
                <a:spcPct val="0"/>
              </a:spcBef>
            </a:pPr>
            <a:r>
              <a:rPr lang="ru-RU" sz="2400" b="1">
                <a:solidFill>
                  <a:srgbClr val="800080"/>
                </a:solidFill>
                <a:sym typeface="Wingdings" pitchFamily="2" charset="2"/>
              </a:rPr>
              <a:t>	</a:t>
            </a:r>
            <a:r>
              <a:rPr lang="ru-RU" sz="2400" b="1">
                <a:solidFill>
                  <a:srgbClr val="800080"/>
                </a:solidFill>
              </a:rPr>
              <a:t>Предотвращение</a:t>
            </a:r>
            <a:r>
              <a:rPr lang="ru-RU" sz="2400" b="1">
                <a:solidFill>
                  <a:srgbClr val="003366"/>
                </a:solidFill>
              </a:rPr>
              <a:t> </a:t>
            </a:r>
            <a:br>
              <a:rPr lang="ru-RU" sz="2400" b="1">
                <a:solidFill>
                  <a:srgbClr val="003366"/>
                </a:solidFill>
              </a:rPr>
            </a:br>
            <a:r>
              <a:rPr lang="ru-RU" sz="2400" b="1">
                <a:solidFill>
                  <a:srgbClr val="003366"/>
                </a:solidFill>
              </a:rPr>
              <a:t>негативных последствий конфликта интересов</a:t>
            </a:r>
          </a:p>
        </p:txBody>
      </p:sp>
      <p:sp>
        <p:nvSpPr>
          <p:cNvPr id="23558" name="Oval 16"/>
          <p:cNvSpPr>
            <a:spLocks noChangeArrowheads="1"/>
          </p:cNvSpPr>
          <p:nvPr/>
        </p:nvSpPr>
        <p:spPr bwMode="auto">
          <a:xfrm>
            <a:off x="3201988" y="5435600"/>
            <a:ext cx="506412" cy="468313"/>
          </a:xfrm>
          <a:prstGeom prst="ellipse">
            <a:avLst/>
          </a:prstGeom>
          <a:gradFill rotWithShape="1">
            <a:gsLst>
              <a:gs pos="0">
                <a:srgbClr val="00182F"/>
              </a:gs>
              <a:gs pos="50000">
                <a:srgbClr val="003366"/>
              </a:gs>
              <a:gs pos="100000">
                <a:srgbClr val="00182F"/>
              </a:gs>
            </a:gsLst>
            <a:lin ang="0" scaled="1"/>
          </a:gradFill>
          <a:ln w="9525" algn="ctr">
            <a:noFill/>
            <a:round/>
            <a:headEnd/>
            <a:tailEnd/>
          </a:ln>
          <a:effectLst/>
        </p:spPr>
        <p:txBody>
          <a:bodyPr lIns="0" tIns="0" rIns="0" bIns="36000" anchor="ctr">
            <a:spAutoFit/>
          </a:bodyPr>
          <a:lstStyle/>
          <a:p>
            <a:pPr marL="228600" indent="-228600" algn="ctr"/>
            <a:r>
              <a:rPr lang="ru-RU" sz="2000" b="1">
                <a:solidFill>
                  <a:srgbClr val="FFFF99"/>
                </a:solidFill>
                <a:latin typeface="Georgia" pitchFamily="18" charset="0"/>
              </a:rPr>
              <a:t>3</a:t>
            </a:r>
          </a:p>
        </p:txBody>
      </p:sp>
      <p:sp>
        <p:nvSpPr>
          <p:cNvPr id="23559" name="AutoShape 14"/>
          <p:cNvSpPr>
            <a:spLocks noChangeArrowheads="1"/>
          </p:cNvSpPr>
          <p:nvPr/>
        </p:nvSpPr>
        <p:spPr bwMode="auto">
          <a:xfrm rot="5400000">
            <a:off x="4394200" y="3279775"/>
            <a:ext cx="4008438" cy="401638"/>
          </a:xfrm>
          <a:prstGeom prst="notchedRightArrow">
            <a:avLst>
              <a:gd name="adj1" fmla="val 46250"/>
              <a:gd name="adj2" fmla="val 110291"/>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rot="10800000" vert="eaVert" wrap="none" anchor="ctr"/>
          <a:lstStyle/>
          <a:p>
            <a:endParaRPr lang="ru-RU"/>
          </a:p>
        </p:txBody>
      </p:sp>
      <p:sp>
        <p:nvSpPr>
          <p:cNvPr id="23560" name="Text Box 3"/>
          <p:cNvSpPr txBox="1">
            <a:spLocks noChangeArrowheads="1"/>
          </p:cNvSpPr>
          <p:nvPr/>
        </p:nvSpPr>
        <p:spPr bwMode="auto">
          <a:xfrm>
            <a:off x="1520825" y="3659188"/>
            <a:ext cx="6635750" cy="815975"/>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54000">
            <a:spAutoFit/>
          </a:bodyPr>
          <a:lstStyle/>
          <a:p>
            <a:pPr marL="627063" indent="-627063">
              <a:spcBef>
                <a:spcPct val="0"/>
              </a:spcBef>
            </a:pPr>
            <a:r>
              <a:rPr lang="ru-RU" sz="2400" b="1">
                <a:solidFill>
                  <a:srgbClr val="800080"/>
                </a:solidFill>
                <a:sym typeface="Wingdings" pitchFamily="2" charset="2"/>
              </a:rPr>
              <a:t>	</a:t>
            </a:r>
            <a:r>
              <a:rPr lang="ru-RU" sz="2400" b="1">
                <a:solidFill>
                  <a:srgbClr val="800080"/>
                </a:solidFill>
              </a:rPr>
              <a:t>Выявление</a:t>
            </a:r>
            <a:r>
              <a:rPr lang="ru-RU" sz="2400" b="1">
                <a:solidFill>
                  <a:srgbClr val="003366"/>
                </a:solidFill>
              </a:rPr>
              <a:t> </a:t>
            </a:r>
            <a:br>
              <a:rPr lang="ru-RU" sz="2400" b="1">
                <a:solidFill>
                  <a:srgbClr val="003366"/>
                </a:solidFill>
              </a:rPr>
            </a:br>
            <a:r>
              <a:rPr lang="ru-RU" sz="2400" b="1">
                <a:solidFill>
                  <a:srgbClr val="003366"/>
                </a:solidFill>
              </a:rPr>
              <a:t>потенциального конфликта интересов</a:t>
            </a:r>
          </a:p>
        </p:txBody>
      </p:sp>
      <p:sp>
        <p:nvSpPr>
          <p:cNvPr id="23561" name="AutoShape 14"/>
          <p:cNvSpPr>
            <a:spLocks noChangeArrowheads="1"/>
          </p:cNvSpPr>
          <p:nvPr/>
        </p:nvSpPr>
        <p:spPr bwMode="auto">
          <a:xfrm rot="5400000">
            <a:off x="3854450" y="2447925"/>
            <a:ext cx="2319338" cy="401638"/>
          </a:xfrm>
          <a:prstGeom prst="notchedRightArrow">
            <a:avLst>
              <a:gd name="adj1" fmla="val 44667"/>
              <a:gd name="adj2" fmla="val 117793"/>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rot="10800000" vert="eaVert" wrap="none" anchor="ctr"/>
          <a:lstStyle/>
          <a:p>
            <a:endParaRPr lang="ru-RU"/>
          </a:p>
        </p:txBody>
      </p:sp>
      <p:sp>
        <p:nvSpPr>
          <p:cNvPr id="23562" name="Text Box 3"/>
          <p:cNvSpPr txBox="1">
            <a:spLocks noChangeArrowheads="1"/>
          </p:cNvSpPr>
          <p:nvPr/>
        </p:nvSpPr>
        <p:spPr bwMode="auto">
          <a:xfrm>
            <a:off x="149225" y="2008188"/>
            <a:ext cx="6635750" cy="815975"/>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54000">
            <a:spAutoFit/>
          </a:bodyPr>
          <a:lstStyle/>
          <a:p>
            <a:pPr marL="627063" indent="-627063">
              <a:spcBef>
                <a:spcPct val="0"/>
              </a:spcBef>
            </a:pPr>
            <a:r>
              <a:rPr lang="ru-RU" sz="2400" b="1">
                <a:solidFill>
                  <a:srgbClr val="800080"/>
                </a:solidFill>
                <a:sym typeface="Wingdings" pitchFamily="2" charset="2"/>
              </a:rPr>
              <a:t>	</a:t>
            </a:r>
            <a:r>
              <a:rPr lang="ru-RU" sz="2400" b="1">
                <a:solidFill>
                  <a:srgbClr val="800080"/>
                </a:solidFill>
              </a:rPr>
              <a:t>Предупреждение</a:t>
            </a:r>
            <a:r>
              <a:rPr lang="ru-RU" sz="2400" b="1">
                <a:solidFill>
                  <a:srgbClr val="003366"/>
                </a:solidFill>
              </a:rPr>
              <a:t> </a:t>
            </a:r>
            <a:br>
              <a:rPr lang="ru-RU" sz="2400" b="1">
                <a:solidFill>
                  <a:srgbClr val="003366"/>
                </a:solidFill>
              </a:rPr>
            </a:br>
            <a:r>
              <a:rPr lang="ru-RU" sz="2400" b="1">
                <a:solidFill>
                  <a:srgbClr val="003366"/>
                </a:solidFill>
              </a:rPr>
              <a:t>возникновения конфликта интересов</a:t>
            </a:r>
          </a:p>
        </p:txBody>
      </p:sp>
      <p:sp>
        <p:nvSpPr>
          <p:cNvPr id="23563" name="AutoShape 14"/>
          <p:cNvSpPr>
            <a:spLocks noChangeArrowheads="1"/>
          </p:cNvSpPr>
          <p:nvPr/>
        </p:nvSpPr>
        <p:spPr bwMode="auto">
          <a:xfrm rot="5400000">
            <a:off x="3219450" y="1660525"/>
            <a:ext cx="693738" cy="401638"/>
          </a:xfrm>
          <a:prstGeom prst="notchedRightArrow">
            <a:avLst>
              <a:gd name="adj1" fmla="val 50991"/>
              <a:gd name="adj2" fmla="val 69571"/>
            </a:avLst>
          </a:prstGeom>
          <a:gradFill rotWithShape="1">
            <a:gsLst>
              <a:gs pos="0">
                <a:srgbClr val="E1FFFF"/>
              </a:gs>
              <a:gs pos="100000">
                <a:srgbClr val="003366"/>
              </a:gs>
            </a:gsLst>
            <a:lin ang="0" scaled="1"/>
          </a:gradFill>
          <a:ln w="22225" algn="ctr">
            <a:solidFill>
              <a:srgbClr val="800080"/>
            </a:solidFill>
            <a:miter lim="800000"/>
            <a:headEnd/>
            <a:tailEnd/>
          </a:ln>
          <a:effectLst/>
        </p:spPr>
        <p:txBody>
          <a:bodyPr rot="10800000" vert="eaVert" wrap="none" anchor="ctr"/>
          <a:lstStyle/>
          <a:p>
            <a:endParaRPr lang="ru-RU"/>
          </a:p>
        </p:txBody>
      </p:sp>
    </p:spTree>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1158875" y="382588"/>
            <a:ext cx="7383463" cy="525462"/>
          </a:xfrm>
          <a:prstGeom prst="rect">
            <a:avLst/>
          </a:prstGeom>
        </p:spPr>
        <p:txBody>
          <a:bodyPr wrap="none" fromWordArt="1">
            <a:prstTxWarp prst="textCascadeUp">
              <a:avLst>
                <a:gd name="adj" fmla="val 44444"/>
              </a:avLst>
            </a:prstTxWarp>
          </a:bodyPr>
          <a:lstStyle/>
          <a:p>
            <a:pPr algn="ctr"/>
            <a:r>
              <a:rPr lang="ru-RU" sz="2400" b="1" kern="10">
                <a:ln w="9525">
                  <a:noFill/>
                  <a:round/>
                  <a:headEnd/>
                  <a:tailEnd/>
                </a:ln>
                <a:gradFill rotWithShape="1">
                  <a:gsLst>
                    <a:gs pos="0">
                      <a:srgbClr val="00182F"/>
                    </a:gs>
                    <a:gs pos="100000">
                      <a:srgbClr val="003366"/>
                    </a:gs>
                  </a:gsLst>
                  <a:lin ang="5400000" scaled="1"/>
                </a:gradFill>
                <a:effectLst>
                  <a:prstShdw prst="shdw17" dist="17961" dir="2700000">
                    <a:srgbClr val="001F3D"/>
                  </a:prstShdw>
                </a:effectLst>
                <a:latin typeface="Times New Roman"/>
                <a:cs typeface="Times New Roman"/>
              </a:rPr>
              <a:t>ПУТИ ВЫЯВЛЕНИЯ КОНФЛИКТА ИНТЕРЕСОВ</a:t>
            </a:r>
          </a:p>
        </p:txBody>
      </p:sp>
      <p:sp>
        <p:nvSpPr>
          <p:cNvPr id="24579" name="Text Box 3"/>
          <p:cNvSpPr txBox="1">
            <a:spLocks noChangeArrowheads="1"/>
          </p:cNvSpPr>
          <p:nvPr/>
        </p:nvSpPr>
        <p:spPr bwMode="auto">
          <a:xfrm>
            <a:off x="271463" y="3795713"/>
            <a:ext cx="9363075" cy="1144587"/>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18000">
            <a:spAutoFit/>
          </a:bodyPr>
          <a:lstStyle/>
          <a:p>
            <a:pPr algn="just">
              <a:spcBef>
                <a:spcPct val="0"/>
              </a:spcBef>
            </a:pPr>
            <a:r>
              <a:rPr lang="ru-RU" sz="2400" b="1" dirty="0">
                <a:solidFill>
                  <a:srgbClr val="800080"/>
                </a:solidFill>
              </a:rPr>
              <a:t>Анализ информационных материалов,</a:t>
            </a:r>
            <a:r>
              <a:rPr lang="ru-RU" sz="2400" b="1" dirty="0">
                <a:solidFill>
                  <a:srgbClr val="003366"/>
                </a:solidFill>
              </a:rPr>
              <a:t> предоставляемых </a:t>
            </a:r>
            <a:r>
              <a:rPr lang="ru-RU" sz="2400" b="1" dirty="0" smtClean="0">
                <a:solidFill>
                  <a:srgbClr val="003366"/>
                </a:solidFill>
              </a:rPr>
              <a:t>работниками (служащими) </a:t>
            </a:r>
            <a:r>
              <a:rPr lang="ru-RU" sz="2400" b="1" dirty="0">
                <a:solidFill>
                  <a:srgbClr val="003366"/>
                </a:solidFill>
              </a:rPr>
              <a:t>о </a:t>
            </a:r>
            <a:r>
              <a:rPr lang="ru-RU" sz="2400" b="1" dirty="0" smtClean="0">
                <a:solidFill>
                  <a:srgbClr val="003366"/>
                </a:solidFill>
              </a:rPr>
              <a:t>себе и членах своей семьи </a:t>
            </a:r>
            <a:r>
              <a:rPr lang="ru-RU" sz="2400" b="1" dirty="0">
                <a:solidFill>
                  <a:srgbClr val="003366"/>
                </a:solidFill>
              </a:rPr>
              <a:t>в соответствии с </a:t>
            </a:r>
            <a:r>
              <a:rPr lang="ru-RU" sz="2400" b="1" dirty="0" smtClean="0">
                <a:solidFill>
                  <a:srgbClr val="003366"/>
                </a:solidFill>
              </a:rPr>
              <a:t>законом</a:t>
            </a:r>
            <a:endParaRPr lang="ru-RU" sz="2400" b="1" dirty="0">
              <a:solidFill>
                <a:srgbClr val="003366"/>
              </a:solidFill>
            </a:endParaRPr>
          </a:p>
        </p:txBody>
      </p:sp>
      <p:sp>
        <p:nvSpPr>
          <p:cNvPr id="24580" name="Text Box 4"/>
          <p:cNvSpPr txBox="1">
            <a:spLocks noChangeArrowheads="1"/>
          </p:cNvSpPr>
          <p:nvPr/>
        </p:nvSpPr>
        <p:spPr bwMode="auto">
          <a:xfrm>
            <a:off x="271463" y="1420813"/>
            <a:ext cx="9363075" cy="756840"/>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18000">
            <a:spAutoFit/>
          </a:bodyPr>
          <a:lstStyle/>
          <a:p>
            <a:pPr algn="just">
              <a:spcBef>
                <a:spcPct val="0"/>
              </a:spcBef>
            </a:pPr>
            <a:r>
              <a:rPr lang="ru-RU" sz="2400" b="1" dirty="0">
                <a:solidFill>
                  <a:srgbClr val="800080"/>
                </a:solidFill>
              </a:rPr>
              <a:t>Личные заявления</a:t>
            </a:r>
            <a:r>
              <a:rPr lang="ru-RU" sz="2400" b="1" dirty="0">
                <a:solidFill>
                  <a:srgbClr val="003366"/>
                </a:solidFill>
              </a:rPr>
              <a:t> </a:t>
            </a:r>
            <a:r>
              <a:rPr lang="ru-RU" sz="2400" b="1" dirty="0" smtClean="0">
                <a:solidFill>
                  <a:srgbClr val="003366"/>
                </a:solidFill>
              </a:rPr>
              <a:t>работников (служащих) </a:t>
            </a:r>
            <a:r>
              <a:rPr lang="ru-RU" sz="2400" b="1" dirty="0">
                <a:solidFill>
                  <a:srgbClr val="003366"/>
                </a:solidFill>
              </a:rPr>
              <a:t>о конфликте интересов</a:t>
            </a:r>
          </a:p>
        </p:txBody>
      </p:sp>
      <p:sp>
        <p:nvSpPr>
          <p:cNvPr id="24581" name="Text Box 5"/>
          <p:cNvSpPr txBox="1">
            <a:spLocks noChangeArrowheads="1"/>
          </p:cNvSpPr>
          <p:nvPr/>
        </p:nvSpPr>
        <p:spPr bwMode="auto">
          <a:xfrm>
            <a:off x="271463" y="2428875"/>
            <a:ext cx="9363075" cy="1126171"/>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18000">
            <a:spAutoFit/>
          </a:bodyPr>
          <a:lstStyle/>
          <a:p>
            <a:pPr algn="just">
              <a:spcBef>
                <a:spcPct val="0"/>
              </a:spcBef>
            </a:pPr>
            <a:r>
              <a:rPr lang="ru-RU" sz="2400" b="1" dirty="0">
                <a:solidFill>
                  <a:srgbClr val="800080"/>
                </a:solidFill>
              </a:rPr>
              <a:t>Заявления физических</a:t>
            </a:r>
            <a:r>
              <a:rPr lang="ru-RU" sz="2400" b="1" dirty="0">
                <a:solidFill>
                  <a:srgbClr val="003366"/>
                </a:solidFill>
              </a:rPr>
              <a:t> или </a:t>
            </a:r>
            <a:r>
              <a:rPr lang="ru-RU" sz="2400" b="1" dirty="0">
                <a:solidFill>
                  <a:srgbClr val="800080"/>
                </a:solidFill>
              </a:rPr>
              <a:t>юридических лиц,</a:t>
            </a:r>
            <a:r>
              <a:rPr lang="ru-RU" sz="2400" b="1" dirty="0">
                <a:solidFill>
                  <a:srgbClr val="003366"/>
                </a:solidFill>
              </a:rPr>
              <a:t> считающих себя пострадавшими от неправомерных действий </a:t>
            </a:r>
            <a:r>
              <a:rPr lang="ru-RU" sz="2400" b="1" dirty="0" smtClean="0">
                <a:solidFill>
                  <a:srgbClr val="003366"/>
                </a:solidFill>
              </a:rPr>
              <a:t>работников (служащих)</a:t>
            </a:r>
            <a:endParaRPr lang="ru-RU" sz="2400" b="1" dirty="0">
              <a:solidFill>
                <a:srgbClr val="003366"/>
              </a:solidFill>
            </a:endParaRPr>
          </a:p>
        </p:txBody>
      </p:sp>
      <p:sp>
        <p:nvSpPr>
          <p:cNvPr id="24582" name="Text Box 6"/>
          <p:cNvSpPr txBox="1">
            <a:spLocks noChangeArrowheads="1"/>
          </p:cNvSpPr>
          <p:nvPr/>
        </p:nvSpPr>
        <p:spPr bwMode="auto">
          <a:xfrm>
            <a:off x="271463" y="5164138"/>
            <a:ext cx="9363075" cy="1144587"/>
          </a:xfrm>
          <a:prstGeom prst="rect">
            <a:avLst/>
          </a:prstGeom>
          <a:solidFill>
            <a:srgbClr val="FFFFCC"/>
          </a:solidFill>
          <a:ln w="31750">
            <a:solidFill>
              <a:srgbClr val="800080"/>
            </a:solidFill>
            <a:miter lim="800000"/>
            <a:headEnd/>
            <a:tailEnd/>
          </a:ln>
          <a:effectLst>
            <a:outerShdw dist="35921" dir="2700000" algn="ctr" rotWithShape="0">
              <a:srgbClr val="993366"/>
            </a:outerShdw>
          </a:effectLst>
        </p:spPr>
        <p:txBody>
          <a:bodyPr lIns="126000" tIns="0" rIns="126000" bIns="18000">
            <a:spAutoFit/>
          </a:bodyPr>
          <a:lstStyle/>
          <a:p>
            <a:pPr algn="just">
              <a:spcBef>
                <a:spcPct val="0"/>
              </a:spcBef>
            </a:pPr>
            <a:r>
              <a:rPr lang="ru-RU" sz="2400" b="1" dirty="0">
                <a:solidFill>
                  <a:srgbClr val="800080"/>
                </a:solidFill>
              </a:rPr>
              <a:t>Заявления третьих лиц,</a:t>
            </a:r>
            <a:r>
              <a:rPr lang="ru-RU" sz="2400" b="1" dirty="0">
                <a:solidFill>
                  <a:srgbClr val="003366"/>
                </a:solidFill>
              </a:rPr>
              <a:t> считающих, что имеет место конфликт интересов, который может нанести ущерб интересам </a:t>
            </a:r>
            <a:r>
              <a:rPr lang="ru-RU" sz="2400" b="1" dirty="0" smtClean="0">
                <a:solidFill>
                  <a:srgbClr val="003366"/>
                </a:solidFill>
              </a:rPr>
              <a:t>государства, общества, местного самоуправления </a:t>
            </a:r>
            <a:r>
              <a:rPr lang="ru-RU" sz="2400" b="1" dirty="0">
                <a:solidFill>
                  <a:srgbClr val="003366"/>
                </a:solidFill>
              </a:rPr>
              <a:t>или граждан</a:t>
            </a:r>
          </a:p>
        </p:txBody>
      </p:sp>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rot="5400000" flipH="1" flipV="1">
            <a:off x="153194" y="2329656"/>
            <a:ext cx="1219200" cy="1011238"/>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До</a:t>
            </a:r>
          </a:p>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принятия</a:t>
            </a:r>
          </a:p>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решения</a:t>
            </a:r>
          </a:p>
        </p:txBody>
      </p:sp>
      <p:sp>
        <p:nvSpPr>
          <p:cNvPr id="25603" name="Text Box 3"/>
          <p:cNvSpPr txBox="1">
            <a:spLocks noChangeArrowheads="1"/>
          </p:cNvSpPr>
          <p:nvPr/>
        </p:nvSpPr>
        <p:spPr bwMode="auto">
          <a:xfrm>
            <a:off x="1987550" y="1447800"/>
            <a:ext cx="7567613" cy="5378941"/>
          </a:xfrm>
          <a:prstGeom prst="rect">
            <a:avLst/>
          </a:prstGeom>
          <a:noFill/>
          <a:ln w="9525">
            <a:noFill/>
            <a:miter lim="800000"/>
            <a:headEnd/>
            <a:tailEnd/>
          </a:ln>
          <a:effectLst/>
        </p:spPr>
        <p:txBody>
          <a:bodyPr lIns="108000" tIns="126000" rIns="108000" bIns="126000">
            <a:spAutoFit/>
          </a:bodyPr>
          <a:lstStyle/>
          <a:p>
            <a:pPr marL="723900" indent="-723900" algn="just">
              <a:spcBef>
                <a:spcPct val="100000"/>
              </a:spcBef>
              <a:buClr>
                <a:srgbClr val="800080"/>
              </a:buClr>
              <a:buFont typeface="Wingdings" pitchFamily="2" charset="2"/>
              <a:buChar char="Ü"/>
            </a:pPr>
            <a:r>
              <a:rPr lang="ru-RU" sz="1800" b="1" dirty="0">
                <a:solidFill>
                  <a:srgbClr val="800080"/>
                </a:solidFill>
              </a:rPr>
              <a:t>Усиление</a:t>
            </a:r>
            <a:r>
              <a:rPr lang="ru-RU" sz="1800" b="1" dirty="0">
                <a:solidFill>
                  <a:srgbClr val="003366"/>
                </a:solidFill>
              </a:rPr>
              <a:t> контроля за выполнением </a:t>
            </a:r>
            <a:r>
              <a:rPr lang="ru-RU" sz="1800" b="1" dirty="0" smtClean="0">
                <a:solidFill>
                  <a:srgbClr val="003366"/>
                </a:solidFill>
              </a:rPr>
              <a:t>работником (служащим) </a:t>
            </a:r>
            <a:r>
              <a:rPr lang="ru-RU" sz="1800" b="1" dirty="0">
                <a:solidFill>
                  <a:srgbClr val="003366"/>
                </a:solidFill>
              </a:rPr>
              <a:t>обязанностей, в ходе которых возникает конфликт интересов</a:t>
            </a:r>
          </a:p>
          <a:p>
            <a:pPr marL="723900" indent="-723900" algn="just">
              <a:spcBef>
                <a:spcPct val="100000"/>
              </a:spcBef>
              <a:buClr>
                <a:srgbClr val="800080"/>
              </a:buClr>
              <a:buFont typeface="Wingdings" pitchFamily="2" charset="2"/>
              <a:buChar char="Ü"/>
            </a:pPr>
            <a:r>
              <a:rPr lang="ru-RU" sz="1800" b="1" dirty="0">
                <a:solidFill>
                  <a:srgbClr val="800080"/>
                </a:solidFill>
              </a:rPr>
              <a:t>Исключение</a:t>
            </a:r>
            <a:r>
              <a:rPr lang="ru-RU" sz="1800" b="1" dirty="0">
                <a:solidFill>
                  <a:srgbClr val="003366"/>
                </a:solidFill>
              </a:rPr>
              <a:t> участия </a:t>
            </a:r>
            <a:r>
              <a:rPr lang="ru-RU" sz="1800" b="1" dirty="0" smtClean="0">
                <a:solidFill>
                  <a:srgbClr val="003366"/>
                </a:solidFill>
              </a:rPr>
              <a:t>работника (служащего) </a:t>
            </a:r>
            <a:r>
              <a:rPr lang="ru-RU" sz="1800" b="1" dirty="0">
                <a:solidFill>
                  <a:srgbClr val="003366"/>
                </a:solidFill>
              </a:rPr>
              <a:t>в принятии решений по вопросам, с которым связано возникновение конфликта интересов</a:t>
            </a:r>
          </a:p>
          <a:p>
            <a:pPr marL="723900" indent="-723900" algn="just">
              <a:spcBef>
                <a:spcPct val="100000"/>
              </a:spcBef>
              <a:buClr>
                <a:srgbClr val="800080"/>
              </a:buClr>
              <a:buFont typeface="Wingdings" pitchFamily="2" charset="2"/>
              <a:buChar char="Ü"/>
            </a:pPr>
            <a:r>
              <a:rPr lang="ru-RU" sz="1800" b="1" dirty="0">
                <a:solidFill>
                  <a:srgbClr val="800080"/>
                </a:solidFill>
              </a:rPr>
              <a:t>Отстранение</a:t>
            </a:r>
            <a:r>
              <a:rPr lang="ru-RU" sz="1800" b="1" dirty="0">
                <a:solidFill>
                  <a:srgbClr val="003366"/>
                </a:solidFill>
              </a:rPr>
              <a:t> </a:t>
            </a:r>
            <a:r>
              <a:rPr lang="ru-RU" sz="1800" b="1" dirty="0" smtClean="0">
                <a:solidFill>
                  <a:srgbClr val="003366"/>
                </a:solidFill>
              </a:rPr>
              <a:t>работника (служащего) </a:t>
            </a:r>
            <a:r>
              <a:rPr lang="ru-RU" sz="1800" b="1" dirty="0">
                <a:solidFill>
                  <a:srgbClr val="003366"/>
                </a:solidFill>
              </a:rPr>
              <a:t>от обязанностей, в ходе которых возникает конфликт интересов, в период его урегулирования</a:t>
            </a:r>
          </a:p>
          <a:p>
            <a:pPr marL="723900" indent="-723900" algn="just">
              <a:spcBef>
                <a:spcPct val="150000"/>
              </a:spcBef>
              <a:buClr>
                <a:srgbClr val="800080"/>
              </a:buClr>
              <a:buFont typeface="Wingdings" pitchFamily="2" charset="2"/>
              <a:buChar char="Ü"/>
            </a:pPr>
            <a:r>
              <a:rPr lang="ru-RU" sz="1800" b="1" dirty="0">
                <a:solidFill>
                  <a:srgbClr val="003366"/>
                </a:solidFill>
              </a:rPr>
              <a:t>В случае установления обстоятельств, свидетельствующих о наличии признаков дисциплинарного проступка, </a:t>
            </a:r>
            <a:r>
              <a:rPr lang="ru-RU" sz="1800" b="1" dirty="0">
                <a:solidFill>
                  <a:srgbClr val="800080"/>
                </a:solidFill>
              </a:rPr>
              <a:t>привлечение</a:t>
            </a:r>
            <a:r>
              <a:rPr lang="ru-RU" sz="1800" b="1" dirty="0">
                <a:solidFill>
                  <a:srgbClr val="003366"/>
                </a:solidFill>
              </a:rPr>
              <a:t> </a:t>
            </a:r>
            <a:r>
              <a:rPr lang="ru-RU" sz="1800" b="1" dirty="0" smtClean="0">
                <a:solidFill>
                  <a:srgbClr val="003366"/>
                </a:solidFill>
              </a:rPr>
              <a:t>работника (служащего) </a:t>
            </a:r>
            <a:r>
              <a:rPr lang="ru-RU" sz="1800" b="1" dirty="0">
                <a:solidFill>
                  <a:srgbClr val="003366"/>
                </a:solidFill>
              </a:rPr>
              <a:t>к дисциплинарной ответственности</a:t>
            </a:r>
          </a:p>
          <a:p>
            <a:pPr marL="723900" indent="-723900" algn="just">
              <a:spcBef>
                <a:spcPct val="100000"/>
              </a:spcBef>
              <a:buClr>
                <a:srgbClr val="800080"/>
              </a:buClr>
              <a:buFont typeface="Wingdings" pitchFamily="2" charset="2"/>
              <a:buChar char="Ü"/>
            </a:pPr>
            <a:r>
              <a:rPr lang="ru-RU" sz="1800" b="1" dirty="0">
                <a:solidFill>
                  <a:srgbClr val="003366"/>
                </a:solidFill>
              </a:rPr>
              <a:t>В случае установления признаков административного нарушения или состава преступления </a:t>
            </a:r>
            <a:r>
              <a:rPr lang="ru-RU" sz="1800" b="1" dirty="0">
                <a:solidFill>
                  <a:srgbClr val="800080"/>
                </a:solidFill>
              </a:rPr>
              <a:t>передать информацию</a:t>
            </a:r>
            <a:r>
              <a:rPr lang="ru-RU" sz="1800" b="1" dirty="0">
                <a:solidFill>
                  <a:srgbClr val="003366"/>
                </a:solidFill>
              </a:rPr>
              <a:t> в правоохранительные органы</a:t>
            </a:r>
          </a:p>
        </p:txBody>
      </p:sp>
      <p:sp>
        <p:nvSpPr>
          <p:cNvPr id="25604" name="AutoShape 4"/>
          <p:cNvSpPr>
            <a:spLocks/>
          </p:cNvSpPr>
          <p:nvPr/>
        </p:nvSpPr>
        <p:spPr bwMode="auto">
          <a:xfrm>
            <a:off x="1492250" y="1455738"/>
            <a:ext cx="574675" cy="2665412"/>
          </a:xfrm>
          <a:prstGeom prst="leftBrace">
            <a:avLst>
              <a:gd name="adj1" fmla="val 71268"/>
              <a:gd name="adj2" fmla="val 50000"/>
            </a:avLst>
          </a:prstGeom>
          <a:noFill/>
          <a:ln w="22225">
            <a:solidFill>
              <a:srgbClr val="003366"/>
            </a:solidFill>
            <a:round/>
            <a:headEnd/>
            <a:tailEnd/>
          </a:ln>
          <a:effectLst>
            <a:outerShdw dist="17961" dir="2700000" algn="ctr" rotWithShape="0">
              <a:srgbClr val="006699"/>
            </a:outerShdw>
          </a:effectLst>
        </p:spPr>
        <p:txBody>
          <a:bodyPr wrap="none" anchor="ctr"/>
          <a:lstStyle/>
          <a:p>
            <a:endParaRPr lang="ru-RU"/>
          </a:p>
        </p:txBody>
      </p:sp>
      <p:sp>
        <p:nvSpPr>
          <p:cNvPr id="25605" name="WordArt 5"/>
          <p:cNvSpPr>
            <a:spLocks noChangeArrowheads="1" noChangeShapeType="1" noTextEdit="1"/>
          </p:cNvSpPr>
          <p:nvPr/>
        </p:nvSpPr>
        <p:spPr bwMode="auto">
          <a:xfrm>
            <a:off x="1457325" y="260350"/>
            <a:ext cx="7010400" cy="708025"/>
          </a:xfrm>
          <a:prstGeom prst="rect">
            <a:avLst/>
          </a:prstGeom>
        </p:spPr>
        <p:txBody>
          <a:bodyPr wrap="none" fromWordArt="1">
            <a:prstTxWarp prst="textPlain">
              <a:avLst>
                <a:gd name="adj" fmla="val 50000"/>
              </a:avLst>
            </a:prstTxWarp>
          </a:bodyPr>
          <a:lstStyle/>
          <a:p>
            <a:pPr algn="dist"/>
            <a:r>
              <a:rPr lang="ru-RU" sz="2000" b="1" kern="10">
                <a:ln w="9525">
                  <a:noFill/>
                  <a:round/>
                  <a:headEnd/>
                  <a:tailEnd/>
                </a:ln>
                <a:solidFill>
                  <a:srgbClr val="003366"/>
                </a:solidFill>
                <a:effectLst>
                  <a:prstShdw prst="shdw17" dist="17961" dir="2700000">
                    <a:srgbClr val="006699"/>
                  </a:prstShdw>
                </a:effectLst>
                <a:latin typeface="Times New Roman"/>
                <a:cs typeface="Times New Roman"/>
              </a:rPr>
              <a:t>МЕТОДЫ ПРЕДОТВРАЩЕНИЯ</a:t>
            </a:r>
          </a:p>
          <a:p>
            <a:pPr algn="dist"/>
            <a:r>
              <a:rPr lang="ru-RU" sz="2000" b="1" kern="10">
                <a:ln w="9525">
                  <a:noFill/>
                  <a:round/>
                  <a:headEnd/>
                  <a:tailEnd/>
                </a:ln>
                <a:solidFill>
                  <a:srgbClr val="003366"/>
                </a:solidFill>
                <a:effectLst>
                  <a:prstShdw prst="shdw17" dist="17961" dir="2700000">
                    <a:srgbClr val="006699"/>
                  </a:prstShdw>
                </a:effectLst>
                <a:latin typeface="Times New Roman"/>
                <a:cs typeface="Times New Roman"/>
              </a:rPr>
              <a:t>НЕГАТИВНЫХ ПОСЛЕДСТВИЙ КОНФЛИКТОВ ИНТЕРЕСА</a:t>
            </a:r>
          </a:p>
        </p:txBody>
      </p:sp>
      <p:sp>
        <p:nvSpPr>
          <p:cNvPr id="25606" name="WordArt 6"/>
          <p:cNvSpPr>
            <a:spLocks noChangeArrowheads="1" noChangeShapeType="1" noTextEdit="1"/>
          </p:cNvSpPr>
          <p:nvPr/>
        </p:nvSpPr>
        <p:spPr bwMode="auto">
          <a:xfrm rot="5400000" flipH="1" flipV="1">
            <a:off x="121444" y="4887119"/>
            <a:ext cx="1219200" cy="1074738"/>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После </a:t>
            </a:r>
          </a:p>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принятия</a:t>
            </a:r>
          </a:p>
          <a:p>
            <a:pPr algn="ctr"/>
            <a:r>
              <a:rPr lang="ru-RU" sz="2400" b="1" kern="10">
                <a:ln w="9525">
                  <a:noFill/>
                  <a:round/>
                  <a:headEnd/>
                  <a:tailEnd/>
                </a:ln>
                <a:solidFill>
                  <a:srgbClr val="800080"/>
                </a:solidFill>
                <a:effectLst>
                  <a:prstShdw prst="shdw17" dist="17961" dir="2700000">
                    <a:srgbClr val="990099">
                      <a:alpha val="50000"/>
                    </a:srgbClr>
                  </a:prstShdw>
                </a:effectLst>
                <a:latin typeface="Times New Roman"/>
                <a:cs typeface="Times New Roman"/>
              </a:rPr>
              <a:t>решения</a:t>
            </a:r>
          </a:p>
        </p:txBody>
      </p:sp>
      <p:sp>
        <p:nvSpPr>
          <p:cNvPr id="25607" name="AutoShape 7"/>
          <p:cNvSpPr>
            <a:spLocks/>
          </p:cNvSpPr>
          <p:nvPr/>
        </p:nvSpPr>
        <p:spPr bwMode="auto">
          <a:xfrm>
            <a:off x="1528763" y="4381500"/>
            <a:ext cx="536575" cy="2008188"/>
          </a:xfrm>
          <a:prstGeom prst="leftBrace">
            <a:avLst>
              <a:gd name="adj1" fmla="val 37807"/>
              <a:gd name="adj2" fmla="val 50000"/>
            </a:avLst>
          </a:prstGeom>
          <a:noFill/>
          <a:ln w="22225">
            <a:solidFill>
              <a:srgbClr val="003366"/>
            </a:solidFill>
            <a:round/>
            <a:headEnd/>
            <a:tailEnd/>
          </a:ln>
          <a:effectLst>
            <a:outerShdw dist="17961" dir="2700000" algn="ctr" rotWithShape="0">
              <a:srgbClr val="006699"/>
            </a:outerShdw>
          </a:effectLst>
        </p:spPr>
        <p:txBody>
          <a:bodyPr wrap="none" anchor="ctr"/>
          <a:lstStyle/>
          <a:p>
            <a:endParaRPr lang="ru-RU"/>
          </a:p>
        </p:txBody>
      </p:sp>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152400" y="182563"/>
            <a:ext cx="2911475" cy="6527800"/>
          </a:xfrm>
          <a:prstGeom prst="roundRect">
            <a:avLst>
              <a:gd name="adj" fmla="val 6565"/>
            </a:avLst>
          </a:prstGeom>
          <a:solidFill>
            <a:srgbClr val="DDFFFF"/>
          </a:solidFill>
          <a:ln w="38100" cmpd="dbl">
            <a:solidFill>
              <a:srgbClr val="003366"/>
            </a:solidFill>
            <a:headEnd type="none" w="med" len="med"/>
            <a:tailEnd type="none" w="med" len="med"/>
          </a:ln>
        </p:spPr>
        <p:txBody>
          <a:bodyPr lIns="0" tIns="1728000" rIns="0" bIns="1728000">
            <a:spAutoFit/>
          </a:bodyPr>
          <a:lstStyle/>
          <a:p>
            <a:pPr algn="ctr" eaLnBrk="1" hangingPunct="1"/>
            <a:r>
              <a:rPr lang="ru-RU" sz="2400" b="1" smtClean="0">
                <a:solidFill>
                  <a:srgbClr val="003366"/>
                </a:solidFill>
                <a:latin typeface="Book Antiqua" pitchFamily="18" charset="0"/>
              </a:rPr>
              <a:t>В </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качестве </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мер </a:t>
            </a:r>
            <a:r>
              <a:rPr lang="ru-RU" sz="2400" b="1" smtClean="0">
                <a:solidFill>
                  <a:srgbClr val="800080"/>
                </a:solidFill>
                <a:latin typeface="Book Antiqua" pitchFamily="18" charset="0"/>
              </a:rPr>
              <a:t>предотвращения</a:t>
            </a:r>
            <a:br>
              <a:rPr lang="ru-RU" sz="2400" b="1" smtClean="0">
                <a:solidFill>
                  <a:srgbClr val="800080"/>
                </a:solidFill>
                <a:latin typeface="Book Antiqua" pitchFamily="18" charset="0"/>
              </a:rPr>
            </a:br>
            <a:r>
              <a:rPr lang="ru-RU" sz="2400" b="1" smtClean="0">
                <a:solidFill>
                  <a:srgbClr val="003366"/>
                </a:solidFill>
                <a:latin typeface="Book Antiqua" pitchFamily="18" charset="0"/>
              </a:rPr>
              <a:t>конфликта</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интересов </a:t>
            </a:r>
            <a:br>
              <a:rPr lang="ru-RU" sz="2400" b="1" smtClean="0">
                <a:solidFill>
                  <a:srgbClr val="003366"/>
                </a:solidFill>
                <a:latin typeface="Book Antiqua" pitchFamily="18" charset="0"/>
              </a:rPr>
            </a:br>
            <a:r>
              <a:rPr lang="ru-RU" sz="2400" b="1" smtClean="0">
                <a:solidFill>
                  <a:srgbClr val="800080"/>
                </a:solidFill>
                <a:latin typeface="Book Antiqua" pitchFamily="18" charset="0"/>
              </a:rPr>
              <a:t>могут</a:t>
            </a:r>
            <a:br>
              <a:rPr lang="ru-RU" sz="2400" b="1" smtClean="0">
                <a:solidFill>
                  <a:srgbClr val="800080"/>
                </a:solidFill>
                <a:latin typeface="Book Antiqua" pitchFamily="18" charset="0"/>
              </a:rPr>
            </a:br>
            <a:r>
              <a:rPr lang="ru-RU" sz="2400" b="1" smtClean="0">
                <a:solidFill>
                  <a:srgbClr val="800080"/>
                </a:solidFill>
                <a:latin typeface="Book Antiqua" pitchFamily="18" charset="0"/>
              </a:rPr>
              <a:t>использоваться:</a:t>
            </a:r>
          </a:p>
        </p:txBody>
      </p:sp>
      <p:sp>
        <p:nvSpPr>
          <p:cNvPr id="26627" name="AutoShape 14"/>
          <p:cNvSpPr>
            <a:spLocks noChangeArrowheads="1"/>
          </p:cNvSpPr>
          <p:nvPr/>
        </p:nvSpPr>
        <p:spPr bwMode="auto">
          <a:xfrm>
            <a:off x="2957513" y="2825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28" name="Rectangle 3"/>
          <p:cNvSpPr>
            <a:spLocks/>
          </p:cNvSpPr>
          <p:nvPr/>
        </p:nvSpPr>
        <p:spPr bwMode="auto">
          <a:xfrm>
            <a:off x="3975100" y="209550"/>
            <a:ext cx="5759450" cy="523220"/>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dirty="0">
                <a:solidFill>
                  <a:srgbClr val="003366"/>
                </a:solidFill>
                <a:latin typeface="Book Antiqua" pitchFamily="18" charset="0"/>
              </a:rPr>
              <a:t>Дополнительное </a:t>
            </a:r>
            <a:r>
              <a:rPr lang="ru-RU" sz="1700" b="1" dirty="0">
                <a:solidFill>
                  <a:srgbClr val="800080"/>
                </a:solidFill>
                <a:latin typeface="Book Antiqua" pitchFamily="18" charset="0"/>
              </a:rPr>
              <a:t>изучение решений</a:t>
            </a:r>
            <a:r>
              <a:rPr lang="ru-RU" sz="1700" b="1" dirty="0">
                <a:solidFill>
                  <a:srgbClr val="003366"/>
                </a:solidFill>
                <a:latin typeface="Book Antiqua" pitchFamily="18" charset="0"/>
              </a:rPr>
              <a:t> и </a:t>
            </a:r>
            <a:r>
              <a:rPr lang="ru-RU" sz="1700" b="1" dirty="0">
                <a:solidFill>
                  <a:srgbClr val="800080"/>
                </a:solidFill>
                <a:latin typeface="Book Antiqua" pitchFamily="18" charset="0"/>
              </a:rPr>
              <a:t>действий</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работника (служащего)</a:t>
            </a:r>
            <a:endParaRPr lang="ru-RU" sz="1700" b="1" dirty="0">
              <a:solidFill>
                <a:srgbClr val="003366"/>
              </a:solidFill>
              <a:latin typeface="Book Antiqua" pitchFamily="18" charset="0"/>
            </a:endParaRPr>
          </a:p>
        </p:txBody>
      </p:sp>
      <p:sp>
        <p:nvSpPr>
          <p:cNvPr id="26629" name="AutoShape 14"/>
          <p:cNvSpPr>
            <a:spLocks noChangeArrowheads="1"/>
          </p:cNvSpPr>
          <p:nvPr/>
        </p:nvSpPr>
        <p:spPr bwMode="auto">
          <a:xfrm>
            <a:off x="2944813" y="11207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30" name="Rectangle 3"/>
          <p:cNvSpPr>
            <a:spLocks/>
          </p:cNvSpPr>
          <p:nvPr/>
        </p:nvSpPr>
        <p:spPr bwMode="auto">
          <a:xfrm>
            <a:off x="3962400" y="908050"/>
            <a:ext cx="5759450" cy="784830"/>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dirty="0">
                <a:solidFill>
                  <a:srgbClr val="800080"/>
                </a:solidFill>
                <a:latin typeface="Book Antiqua" pitchFamily="18" charset="0"/>
              </a:rPr>
              <a:t>Усиление контроля</a:t>
            </a:r>
            <a:r>
              <a:rPr lang="ru-RU" sz="1700" b="1" dirty="0">
                <a:solidFill>
                  <a:srgbClr val="003366"/>
                </a:solidFill>
                <a:latin typeface="Book Antiqua" pitchFamily="18" charset="0"/>
              </a:rPr>
              <a:t> за исполнением </a:t>
            </a:r>
            <a:r>
              <a:rPr lang="ru-RU" sz="1700" b="1" dirty="0" smtClean="0">
                <a:solidFill>
                  <a:srgbClr val="003366"/>
                </a:solidFill>
                <a:latin typeface="Book Antiqua" pitchFamily="18" charset="0"/>
              </a:rPr>
              <a:t>работником (служащим) </a:t>
            </a:r>
            <a:r>
              <a:rPr lang="ru-RU" sz="1700" b="1" dirty="0">
                <a:solidFill>
                  <a:srgbClr val="003366"/>
                </a:solidFill>
                <a:latin typeface="Book Antiqua" pitchFamily="18" charset="0"/>
              </a:rPr>
              <a:t>должностных обязанностей в конфликтной ситуации</a:t>
            </a:r>
          </a:p>
        </p:txBody>
      </p:sp>
      <p:sp>
        <p:nvSpPr>
          <p:cNvPr id="26631" name="AutoShape 14"/>
          <p:cNvSpPr>
            <a:spLocks noChangeArrowheads="1"/>
          </p:cNvSpPr>
          <p:nvPr/>
        </p:nvSpPr>
        <p:spPr bwMode="auto">
          <a:xfrm>
            <a:off x="2944813" y="23272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32" name="Rectangle 3"/>
          <p:cNvSpPr>
            <a:spLocks/>
          </p:cNvSpPr>
          <p:nvPr/>
        </p:nvSpPr>
        <p:spPr bwMode="auto">
          <a:xfrm>
            <a:off x="3962400" y="1873250"/>
            <a:ext cx="5759450" cy="130805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Увольнение </a:t>
            </a:r>
            <a:r>
              <a:rPr lang="ru-RU" sz="1700" b="1" dirty="0" smtClean="0">
                <a:solidFill>
                  <a:srgbClr val="800080"/>
                </a:solidFill>
                <a:latin typeface="Book Antiqua" pitchFamily="18" charset="0"/>
              </a:rPr>
              <a:t>работника (служащего)</a:t>
            </a:r>
            <a:r>
              <a:rPr lang="ru-RU" sz="1700" b="1" dirty="0" smtClean="0">
                <a:solidFill>
                  <a:srgbClr val="003366"/>
                </a:solidFill>
                <a:latin typeface="Book Antiqua" pitchFamily="18" charset="0"/>
              </a:rPr>
              <a:t> по </a:t>
            </a:r>
            <a:r>
              <a:rPr lang="ru-RU" sz="1700" b="1" dirty="0">
                <a:solidFill>
                  <a:srgbClr val="003366"/>
                </a:solidFill>
                <a:latin typeface="Book Antiqua" pitchFamily="18" charset="0"/>
              </a:rPr>
              <a:t>собственному желанию в целях сохранения его личных интересов, либо отказ от выполнения иной оплачиваемой работы в целях сохранения </a:t>
            </a:r>
            <a:r>
              <a:rPr lang="ru-RU" sz="1700" b="1" dirty="0" smtClean="0">
                <a:solidFill>
                  <a:srgbClr val="003366"/>
                </a:solidFill>
                <a:latin typeface="Book Antiqua" pitchFamily="18" charset="0"/>
              </a:rPr>
              <a:t>должности</a:t>
            </a:r>
            <a:endParaRPr lang="ru-RU" sz="1700" b="1" dirty="0">
              <a:solidFill>
                <a:srgbClr val="003366"/>
              </a:solidFill>
              <a:latin typeface="Book Antiqua" pitchFamily="18" charset="0"/>
            </a:endParaRPr>
          </a:p>
        </p:txBody>
      </p:sp>
      <p:sp>
        <p:nvSpPr>
          <p:cNvPr id="26633" name="AutoShape 14"/>
          <p:cNvSpPr>
            <a:spLocks noChangeArrowheads="1"/>
          </p:cNvSpPr>
          <p:nvPr/>
        </p:nvSpPr>
        <p:spPr bwMode="auto">
          <a:xfrm>
            <a:off x="2944813" y="36734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34" name="Rectangle 3"/>
          <p:cNvSpPr>
            <a:spLocks/>
          </p:cNvSpPr>
          <p:nvPr/>
        </p:nvSpPr>
        <p:spPr bwMode="auto">
          <a:xfrm>
            <a:off x="3962400" y="3346450"/>
            <a:ext cx="5759450" cy="78483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Повышение уровня</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оплаты труда работников (служащих), </a:t>
            </a:r>
            <a:r>
              <a:rPr lang="ru-RU" sz="1700" b="1" dirty="0">
                <a:solidFill>
                  <a:srgbClr val="800080"/>
                </a:solidFill>
                <a:latin typeface="Book Antiqua" pitchFamily="18" charset="0"/>
              </a:rPr>
              <a:t>мотивации</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эффективного </a:t>
            </a:r>
            <a:r>
              <a:rPr lang="ru-RU" sz="1700" b="1" dirty="0">
                <a:solidFill>
                  <a:srgbClr val="003366"/>
                </a:solidFill>
                <a:latin typeface="Book Antiqua" pitchFamily="18" charset="0"/>
              </a:rPr>
              <a:t>исполнения ими своих должностных </a:t>
            </a:r>
            <a:r>
              <a:rPr lang="ru-RU" sz="1700" b="1" dirty="0" smtClean="0">
                <a:solidFill>
                  <a:srgbClr val="003366"/>
                </a:solidFill>
                <a:latin typeface="Book Antiqua" pitchFamily="18" charset="0"/>
              </a:rPr>
              <a:t>обязанностей</a:t>
            </a:r>
            <a:endParaRPr lang="ru-RU" sz="1700" b="1" dirty="0">
              <a:solidFill>
                <a:srgbClr val="003366"/>
              </a:solidFill>
              <a:latin typeface="Book Antiqua" pitchFamily="18" charset="0"/>
            </a:endParaRPr>
          </a:p>
        </p:txBody>
      </p:sp>
      <p:sp>
        <p:nvSpPr>
          <p:cNvPr id="26635" name="AutoShape 14"/>
          <p:cNvSpPr>
            <a:spLocks noChangeArrowheads="1"/>
          </p:cNvSpPr>
          <p:nvPr/>
        </p:nvSpPr>
        <p:spPr bwMode="auto">
          <a:xfrm>
            <a:off x="2944813" y="46259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36" name="Rectangle 3"/>
          <p:cNvSpPr>
            <a:spLocks/>
          </p:cNvSpPr>
          <p:nvPr/>
        </p:nvSpPr>
        <p:spPr bwMode="auto">
          <a:xfrm>
            <a:off x="3962400" y="4565650"/>
            <a:ext cx="5759450" cy="523220"/>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dirty="0">
                <a:solidFill>
                  <a:srgbClr val="800080"/>
                </a:solidFill>
                <a:latin typeface="Book Antiqua" pitchFamily="18" charset="0"/>
              </a:rPr>
              <a:t>Обеспечение</a:t>
            </a:r>
            <a:r>
              <a:rPr lang="ru-RU" sz="1700" b="1" dirty="0">
                <a:solidFill>
                  <a:srgbClr val="003366"/>
                </a:solidFill>
                <a:latin typeface="Book Antiqua" pitchFamily="18" charset="0"/>
              </a:rPr>
              <a:t> правовой и социальной защищенности </a:t>
            </a:r>
            <a:r>
              <a:rPr lang="ru-RU" sz="1700" b="1" dirty="0" smtClean="0">
                <a:solidFill>
                  <a:srgbClr val="003366"/>
                </a:solidFill>
                <a:latin typeface="Book Antiqua" pitchFamily="18" charset="0"/>
              </a:rPr>
              <a:t>работников (служащих)</a:t>
            </a:r>
            <a:endParaRPr lang="ru-RU" sz="1700" b="1" dirty="0">
              <a:solidFill>
                <a:srgbClr val="003366"/>
              </a:solidFill>
              <a:latin typeface="Book Antiqua" pitchFamily="18" charset="0"/>
            </a:endParaRPr>
          </a:p>
        </p:txBody>
      </p:sp>
      <p:sp>
        <p:nvSpPr>
          <p:cNvPr id="26637" name="AutoShape 14"/>
          <p:cNvSpPr>
            <a:spLocks noChangeArrowheads="1"/>
          </p:cNvSpPr>
          <p:nvPr/>
        </p:nvSpPr>
        <p:spPr bwMode="auto">
          <a:xfrm>
            <a:off x="2944813" y="57308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6638" name="Rectangle 3"/>
          <p:cNvSpPr>
            <a:spLocks/>
          </p:cNvSpPr>
          <p:nvPr/>
        </p:nvSpPr>
        <p:spPr bwMode="auto">
          <a:xfrm>
            <a:off x="3962400" y="5264150"/>
            <a:ext cx="5759450" cy="156966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Нормативное закрепление</a:t>
            </a:r>
            <a:r>
              <a:rPr lang="ru-RU" sz="1700" b="1" dirty="0">
                <a:solidFill>
                  <a:srgbClr val="003366"/>
                </a:solidFill>
                <a:latin typeface="Book Antiqua" pitchFamily="18" charset="0"/>
              </a:rPr>
              <a:t> перечня ситуаций, при возникновении которых </a:t>
            </a:r>
            <a:r>
              <a:rPr lang="ru-RU" sz="1700" b="1" dirty="0" smtClean="0">
                <a:solidFill>
                  <a:srgbClr val="003366"/>
                </a:solidFill>
                <a:latin typeface="Book Antiqua" pitchFamily="18" charset="0"/>
              </a:rPr>
              <a:t>работник (служащий) </a:t>
            </a:r>
            <a:r>
              <a:rPr lang="ru-RU" sz="1700" b="1" dirty="0">
                <a:solidFill>
                  <a:srgbClr val="003366"/>
                </a:solidFill>
                <a:latin typeface="Book Antiqua" pitchFamily="18" charset="0"/>
              </a:rPr>
              <a:t>должен письменно уведомить своего </a:t>
            </a:r>
            <a:r>
              <a:rPr lang="ru-RU" sz="1700" b="1" dirty="0" smtClean="0">
                <a:solidFill>
                  <a:srgbClr val="003366"/>
                </a:solidFill>
                <a:latin typeface="Book Antiqua" pitchFamily="18" charset="0"/>
              </a:rPr>
              <a:t>непосредственного </a:t>
            </a:r>
            <a:r>
              <a:rPr lang="ru-RU" sz="1700" b="1" dirty="0">
                <a:solidFill>
                  <a:srgbClr val="003366"/>
                </a:solidFill>
                <a:latin typeface="Book Antiqua" pitchFamily="18" charset="0"/>
              </a:rPr>
              <a:t>начальника о возникшем конфликте интересов или о возможности его возникновения</a:t>
            </a:r>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a:spLocks noChangeArrowheads="1"/>
          </p:cNvSpPr>
          <p:nvPr/>
        </p:nvSpPr>
        <p:spPr bwMode="auto">
          <a:xfrm>
            <a:off x="128588" y="1277938"/>
            <a:ext cx="9637712" cy="4905124"/>
          </a:xfrm>
          <a:prstGeom prst="horizontalScroll">
            <a:avLst>
              <a:gd name="adj" fmla="val 3264"/>
            </a:avLst>
          </a:prstGeom>
          <a:gradFill rotWithShape="1">
            <a:gsLst>
              <a:gs pos="0">
                <a:srgbClr val="CCFFFF"/>
              </a:gs>
              <a:gs pos="50000">
                <a:schemeClr val="bg1"/>
              </a:gs>
              <a:gs pos="100000">
                <a:srgbClr val="CCFFFF"/>
              </a:gs>
            </a:gsLst>
            <a:lin ang="0" scaled="1"/>
          </a:gradFill>
          <a:ln w="38100">
            <a:solidFill>
              <a:srgbClr val="006699"/>
            </a:solidFill>
            <a:round/>
            <a:headEnd/>
            <a:tailEnd/>
          </a:ln>
          <a:effectLst>
            <a:outerShdw dist="53882" dir="2700000" algn="ctr" rotWithShape="0">
              <a:srgbClr val="CCCCFF"/>
            </a:outerShdw>
          </a:effectLst>
        </p:spPr>
        <p:txBody>
          <a:bodyPr lIns="108000" tIns="126000" rIns="108000" bIns="126000">
            <a:spAutoFit/>
          </a:bodyPr>
          <a:lstStyle/>
          <a:p>
            <a:pPr indent="444500" algn="just">
              <a:spcBef>
                <a:spcPct val="70000"/>
              </a:spcBef>
              <a:tabLst>
                <a:tab pos="8343900" algn="l"/>
              </a:tabLst>
              <a:defRPr/>
            </a:pPr>
            <a:r>
              <a:rPr lang="ru-RU" sz="2000" b="1" dirty="0">
                <a:solidFill>
                  <a:srgbClr val="650718"/>
                </a:solidFill>
              </a:rPr>
              <a:t>КОНФЛИКТ</a:t>
            </a:r>
            <a:r>
              <a:rPr lang="ru-RU" sz="2000" i="1" dirty="0">
                <a:solidFill>
                  <a:srgbClr val="650718"/>
                </a:solidFill>
              </a:rPr>
              <a:t> (лат. </a:t>
            </a:r>
            <a:r>
              <a:rPr lang="en-US" sz="2000" i="1" dirty="0" err="1">
                <a:solidFill>
                  <a:srgbClr val="650718"/>
                </a:solidFill>
              </a:rPr>
              <a:t>conflictus</a:t>
            </a:r>
            <a:r>
              <a:rPr lang="ru-RU" sz="2000" i="1" dirty="0">
                <a:solidFill>
                  <a:srgbClr val="650718"/>
                </a:solidFill>
              </a:rPr>
              <a:t> – столкновение)</a:t>
            </a:r>
            <a:r>
              <a:rPr lang="ru-RU" sz="2000" b="1" dirty="0">
                <a:solidFill>
                  <a:srgbClr val="FF3300"/>
                </a:solidFill>
              </a:rPr>
              <a:t> </a:t>
            </a:r>
            <a:r>
              <a:rPr lang="ru-RU" sz="2000" b="1" dirty="0">
                <a:solidFill>
                  <a:srgbClr val="000066"/>
                </a:solidFill>
              </a:rPr>
              <a:t>– </a:t>
            </a:r>
            <a:r>
              <a:rPr lang="ru-RU" sz="2000" b="1" dirty="0">
                <a:solidFill>
                  <a:srgbClr val="650718"/>
                </a:solidFill>
              </a:rPr>
              <a:t>столкновение сторон,</a:t>
            </a:r>
            <a:r>
              <a:rPr lang="ru-RU" sz="2000" b="1" dirty="0">
                <a:solidFill>
                  <a:srgbClr val="000066"/>
                </a:solidFill>
              </a:rPr>
              <a:t> мнений, противоположно направленных </a:t>
            </a:r>
            <a:r>
              <a:rPr lang="ru-RU" sz="2000" b="1" dirty="0">
                <a:solidFill>
                  <a:srgbClr val="650718"/>
                </a:solidFill>
              </a:rPr>
              <a:t>интересов.</a:t>
            </a:r>
            <a:r>
              <a:rPr lang="ru-RU" sz="2000" b="1" dirty="0">
                <a:solidFill>
                  <a:srgbClr val="000066"/>
                </a:solidFill>
              </a:rPr>
              <a:t> </a:t>
            </a:r>
          </a:p>
          <a:p>
            <a:pPr indent="444500" algn="just">
              <a:spcBef>
                <a:spcPct val="70000"/>
              </a:spcBef>
              <a:tabLst>
                <a:tab pos="8343900" algn="l"/>
              </a:tabLst>
              <a:defRPr/>
            </a:pPr>
            <a:r>
              <a:rPr lang="ru-RU" sz="2000" b="1" dirty="0">
                <a:solidFill>
                  <a:srgbClr val="650718"/>
                </a:solidFill>
              </a:rPr>
              <a:t>ИНТЕРЕС</a:t>
            </a:r>
            <a:r>
              <a:rPr lang="ru-RU" sz="2000" b="1" dirty="0">
                <a:solidFill>
                  <a:srgbClr val="FF3300"/>
                </a:solidFill>
              </a:rPr>
              <a:t> </a:t>
            </a:r>
            <a:r>
              <a:rPr lang="ru-RU" sz="2000" b="1" dirty="0">
                <a:solidFill>
                  <a:srgbClr val="000066"/>
                </a:solidFill>
              </a:rPr>
              <a:t>– активная </a:t>
            </a:r>
            <a:r>
              <a:rPr lang="ru-RU" sz="2000" b="1" dirty="0">
                <a:solidFill>
                  <a:srgbClr val="650718"/>
                </a:solidFill>
              </a:rPr>
              <a:t>направленность деятельности человека</a:t>
            </a:r>
            <a:r>
              <a:rPr lang="ru-RU" sz="2000" b="1" dirty="0">
                <a:solidFill>
                  <a:srgbClr val="000066"/>
                </a:solidFill>
              </a:rPr>
              <a:t> на различные объекты, освоение которых оценивается им как получение блага.</a:t>
            </a:r>
          </a:p>
          <a:p>
            <a:pPr indent="444500" algn="just">
              <a:spcBef>
                <a:spcPct val="70000"/>
              </a:spcBef>
              <a:tabLst>
                <a:tab pos="8343900" algn="l"/>
              </a:tabLst>
              <a:defRPr/>
            </a:pPr>
            <a:r>
              <a:rPr lang="ru-RU" sz="2000" b="1" dirty="0">
                <a:solidFill>
                  <a:srgbClr val="650718"/>
                </a:solidFill>
              </a:rPr>
              <a:t>КОНФЛИКТ ИНТЕРЕСОВ</a:t>
            </a:r>
            <a:r>
              <a:rPr lang="ru-RU" sz="2000" b="1" dirty="0">
                <a:solidFill>
                  <a:srgbClr val="FF3300"/>
                </a:solidFill>
              </a:rPr>
              <a:t> </a:t>
            </a:r>
            <a:r>
              <a:rPr lang="ru-RU" sz="2000" b="1" dirty="0">
                <a:solidFill>
                  <a:srgbClr val="000066"/>
                </a:solidFill>
              </a:rPr>
              <a:t>– это </a:t>
            </a:r>
            <a:r>
              <a:rPr lang="ru-RU" sz="2000" b="1" dirty="0">
                <a:solidFill>
                  <a:srgbClr val="650718"/>
                </a:solidFill>
              </a:rPr>
              <a:t>ситуация,</a:t>
            </a:r>
            <a:r>
              <a:rPr lang="ru-RU" sz="2000" b="1" dirty="0">
                <a:solidFill>
                  <a:srgbClr val="000066"/>
                </a:solidFill>
              </a:rPr>
              <a:t> когда </a:t>
            </a:r>
            <a:r>
              <a:rPr lang="ru-RU" sz="2000" b="1" dirty="0">
                <a:solidFill>
                  <a:srgbClr val="650718"/>
                </a:solidFill>
              </a:rPr>
              <a:t>личная заинтересованност</a:t>
            </a:r>
            <a:r>
              <a:rPr lang="ru-RU" sz="2000" b="1" dirty="0">
                <a:solidFill>
                  <a:srgbClr val="800000"/>
                </a:solidFill>
              </a:rPr>
              <a:t>ь</a:t>
            </a:r>
            <a:r>
              <a:rPr lang="ru-RU" sz="2000" b="1" dirty="0">
                <a:solidFill>
                  <a:srgbClr val="000066"/>
                </a:solidFill>
              </a:rPr>
              <a:t> должностного лица влияет на объективное исполнение должностных обязанностей. </a:t>
            </a:r>
          </a:p>
          <a:p>
            <a:pPr indent="444500" algn="just">
              <a:spcBef>
                <a:spcPct val="70000"/>
              </a:spcBef>
              <a:tabLst>
                <a:tab pos="8343900" algn="l"/>
              </a:tabLst>
              <a:defRPr/>
            </a:pPr>
            <a:r>
              <a:rPr lang="ru-RU" sz="2000" b="1" dirty="0">
                <a:solidFill>
                  <a:srgbClr val="650718"/>
                </a:solidFill>
              </a:rPr>
              <a:t>ЛИЧНАЯ ЗАИНТЕРЕСОВАННОСТЬ ДОЛЖНОСТНОГО ЛИЦА</a:t>
            </a:r>
            <a:r>
              <a:rPr lang="en-US" sz="2000" i="1" dirty="0">
                <a:solidFill>
                  <a:srgbClr val="650718"/>
                </a:solidFill>
              </a:rPr>
              <a:t> </a:t>
            </a:r>
            <a:r>
              <a:rPr lang="ru-RU" sz="2000" b="1" dirty="0">
                <a:solidFill>
                  <a:srgbClr val="650718"/>
                </a:solidFill>
              </a:rPr>
              <a:t>–– возможность получения неосновательных доходов в денежной или натуральной форме, материальной или иной выгоды</a:t>
            </a:r>
            <a:r>
              <a:rPr lang="ru-RU" sz="2000" b="1" dirty="0">
                <a:solidFill>
                  <a:srgbClr val="000066"/>
                </a:solidFill>
              </a:rPr>
              <a:t> должностным лицом, членами его семьи, родственниками или другими гражданами или организациями, с которыми его связывают </a:t>
            </a:r>
            <a:r>
              <a:rPr lang="ru-RU" sz="2000" b="1" dirty="0" smtClean="0">
                <a:solidFill>
                  <a:srgbClr val="000066"/>
                </a:solidFill>
              </a:rPr>
              <a:t>финансовые отношения</a:t>
            </a:r>
            <a:r>
              <a:rPr lang="ru-RU" sz="2000" b="1" dirty="0">
                <a:solidFill>
                  <a:srgbClr val="000066"/>
                </a:solidFill>
              </a:rPr>
              <a:t>.</a:t>
            </a:r>
          </a:p>
        </p:txBody>
      </p:sp>
      <p:sp>
        <p:nvSpPr>
          <p:cNvPr id="10243" name="WordArt 3"/>
          <p:cNvSpPr>
            <a:spLocks noChangeArrowheads="1" noChangeShapeType="1" noTextEdit="1"/>
          </p:cNvSpPr>
          <p:nvPr/>
        </p:nvSpPr>
        <p:spPr bwMode="auto">
          <a:xfrm>
            <a:off x="1725613" y="312738"/>
            <a:ext cx="6400800" cy="685800"/>
          </a:xfrm>
          <a:prstGeom prst="rect">
            <a:avLst/>
          </a:prstGeom>
        </p:spPr>
        <p:txBody>
          <a:bodyPr wrap="none" fromWordArt="1">
            <a:prstTxWarp prst="textPlain">
              <a:avLst>
                <a:gd name="adj" fmla="val 50000"/>
              </a:avLst>
            </a:prstTxWarp>
          </a:bodyPr>
          <a:lstStyle/>
          <a:p>
            <a:pPr algn="ctr"/>
            <a:r>
              <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rPr>
              <a:t>1. Понятия и сферы проявления</a:t>
            </a:r>
          </a:p>
          <a:p>
            <a:pPr algn="ctr"/>
            <a:r>
              <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rPr>
              <a:t>конфликта </a:t>
            </a:r>
            <a:r>
              <a:rPr lang="ru-RU" sz="2400" b="1" kern="10" dirty="0" smtClean="0">
                <a:ln w="9525">
                  <a:noFill/>
                  <a:round/>
                  <a:headEnd/>
                  <a:tailEnd/>
                </a:ln>
                <a:solidFill>
                  <a:srgbClr val="003366"/>
                </a:solidFill>
                <a:effectLst>
                  <a:outerShdw dist="25400" algn="ctr" rotWithShape="0">
                    <a:srgbClr val="CCCCFF">
                      <a:alpha val="50000"/>
                    </a:srgbClr>
                  </a:outerShdw>
                </a:effectLst>
                <a:latin typeface="Times New Roman"/>
                <a:cs typeface="Times New Roman"/>
              </a:rPr>
              <a:t>интересов</a:t>
            </a:r>
            <a:endPar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endParaRPr>
          </a:p>
        </p:txBody>
      </p:sp>
    </p:spTree>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152400" y="182563"/>
            <a:ext cx="2911475" cy="6527800"/>
          </a:xfrm>
          <a:prstGeom prst="roundRect">
            <a:avLst>
              <a:gd name="adj" fmla="val 6565"/>
            </a:avLst>
          </a:prstGeom>
          <a:solidFill>
            <a:srgbClr val="DDFFFF"/>
          </a:solidFill>
          <a:ln w="38100" cmpd="dbl">
            <a:solidFill>
              <a:srgbClr val="003366"/>
            </a:solidFill>
            <a:headEnd type="none" w="med" len="med"/>
            <a:tailEnd type="none" w="med" len="med"/>
          </a:ln>
        </p:spPr>
        <p:txBody>
          <a:bodyPr lIns="0" tIns="1728000" rIns="0" bIns="1728000">
            <a:spAutoFit/>
          </a:bodyPr>
          <a:lstStyle/>
          <a:p>
            <a:pPr algn="ctr" eaLnBrk="1" hangingPunct="1"/>
            <a:r>
              <a:rPr lang="ru-RU" sz="2400" b="1" smtClean="0">
                <a:solidFill>
                  <a:srgbClr val="003366"/>
                </a:solidFill>
                <a:latin typeface="Book Antiqua" pitchFamily="18" charset="0"/>
              </a:rPr>
              <a:t>В </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качестве </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мер </a:t>
            </a:r>
            <a:r>
              <a:rPr lang="ru-RU" sz="2400" b="1" smtClean="0">
                <a:solidFill>
                  <a:srgbClr val="800080"/>
                </a:solidFill>
                <a:latin typeface="Book Antiqua" pitchFamily="18" charset="0"/>
              </a:rPr>
              <a:t>предотвращения</a:t>
            </a:r>
            <a:br>
              <a:rPr lang="ru-RU" sz="2400" b="1" smtClean="0">
                <a:solidFill>
                  <a:srgbClr val="800080"/>
                </a:solidFill>
                <a:latin typeface="Book Antiqua" pitchFamily="18" charset="0"/>
              </a:rPr>
            </a:br>
            <a:r>
              <a:rPr lang="ru-RU" sz="2400" b="1" smtClean="0">
                <a:solidFill>
                  <a:srgbClr val="003366"/>
                </a:solidFill>
                <a:latin typeface="Book Antiqua" pitchFamily="18" charset="0"/>
              </a:rPr>
              <a:t>конфликта</a:t>
            </a:r>
            <a:br>
              <a:rPr lang="ru-RU" sz="2400" b="1" smtClean="0">
                <a:solidFill>
                  <a:srgbClr val="003366"/>
                </a:solidFill>
                <a:latin typeface="Book Antiqua" pitchFamily="18" charset="0"/>
              </a:rPr>
            </a:br>
            <a:r>
              <a:rPr lang="ru-RU" sz="2400" b="1" smtClean="0">
                <a:solidFill>
                  <a:srgbClr val="003366"/>
                </a:solidFill>
                <a:latin typeface="Book Antiqua" pitchFamily="18" charset="0"/>
              </a:rPr>
              <a:t>интересов </a:t>
            </a:r>
            <a:br>
              <a:rPr lang="ru-RU" sz="2400" b="1" smtClean="0">
                <a:solidFill>
                  <a:srgbClr val="003366"/>
                </a:solidFill>
                <a:latin typeface="Book Antiqua" pitchFamily="18" charset="0"/>
              </a:rPr>
            </a:br>
            <a:r>
              <a:rPr lang="ru-RU" sz="2400" b="1" smtClean="0">
                <a:solidFill>
                  <a:srgbClr val="800080"/>
                </a:solidFill>
                <a:latin typeface="Book Antiqua" pitchFamily="18" charset="0"/>
              </a:rPr>
              <a:t>могут</a:t>
            </a:r>
            <a:br>
              <a:rPr lang="ru-RU" sz="2400" b="1" smtClean="0">
                <a:solidFill>
                  <a:srgbClr val="800080"/>
                </a:solidFill>
                <a:latin typeface="Book Antiqua" pitchFamily="18" charset="0"/>
              </a:rPr>
            </a:br>
            <a:r>
              <a:rPr lang="ru-RU" sz="2400" b="1" smtClean="0">
                <a:solidFill>
                  <a:srgbClr val="800080"/>
                </a:solidFill>
                <a:latin typeface="Book Antiqua" pitchFamily="18" charset="0"/>
              </a:rPr>
              <a:t>использоваться:</a:t>
            </a:r>
          </a:p>
        </p:txBody>
      </p:sp>
      <p:sp>
        <p:nvSpPr>
          <p:cNvPr id="27651" name="AutoShape 14"/>
          <p:cNvSpPr>
            <a:spLocks noChangeArrowheads="1"/>
          </p:cNvSpPr>
          <p:nvPr/>
        </p:nvSpPr>
        <p:spPr bwMode="auto">
          <a:xfrm>
            <a:off x="2957513" y="6508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7652" name="Rectangle 3"/>
          <p:cNvSpPr>
            <a:spLocks/>
          </p:cNvSpPr>
          <p:nvPr/>
        </p:nvSpPr>
        <p:spPr bwMode="auto">
          <a:xfrm>
            <a:off x="3975100" y="463550"/>
            <a:ext cx="5759450" cy="523220"/>
          </a:xfrm>
          <a:prstGeom prst="rect">
            <a:avLst/>
          </a:prstGeom>
          <a:noFill/>
          <a:ln w="9525">
            <a:noFill/>
            <a:miter lim="800000"/>
            <a:headEnd/>
            <a:tailEnd/>
          </a:ln>
        </p:spPr>
        <p:txBody>
          <a:bodyPr lIns="108000" tIns="0" rIns="0" bIns="0">
            <a:spAutoFit/>
          </a:bodyPr>
          <a:lstStyle/>
          <a:p>
            <a:pPr>
              <a:buClr>
                <a:schemeClr val="accent1"/>
              </a:buClr>
              <a:buSzPct val="70000"/>
              <a:buFont typeface="Wingdings 2" pitchFamily="18" charset="2"/>
              <a:buNone/>
            </a:pPr>
            <a:r>
              <a:rPr lang="ru-RU" sz="1700" b="1" dirty="0">
                <a:solidFill>
                  <a:srgbClr val="800080"/>
                </a:solidFill>
                <a:latin typeface="Book Antiqua" pitchFamily="18" charset="0"/>
              </a:rPr>
              <a:t>Урегулирование</a:t>
            </a:r>
            <a:r>
              <a:rPr lang="ru-RU" sz="1700" b="1" dirty="0">
                <a:solidFill>
                  <a:srgbClr val="003366"/>
                </a:solidFill>
                <a:latin typeface="Book Antiqua" pitchFamily="18" charset="0"/>
              </a:rPr>
              <a:t> конфликта интересов независимыми от </a:t>
            </a:r>
            <a:r>
              <a:rPr lang="ru-RU" sz="1700" b="1" dirty="0" smtClean="0">
                <a:solidFill>
                  <a:srgbClr val="003366"/>
                </a:solidFill>
                <a:latin typeface="Book Antiqua" pitchFamily="18" charset="0"/>
              </a:rPr>
              <a:t>организации комиссиями</a:t>
            </a:r>
            <a:endParaRPr lang="ru-RU" sz="1700" b="1" dirty="0">
              <a:solidFill>
                <a:srgbClr val="003366"/>
              </a:solidFill>
              <a:latin typeface="Book Antiqua" pitchFamily="18" charset="0"/>
            </a:endParaRPr>
          </a:p>
        </p:txBody>
      </p:sp>
      <p:sp>
        <p:nvSpPr>
          <p:cNvPr id="27653" name="AutoShape 14"/>
          <p:cNvSpPr>
            <a:spLocks noChangeArrowheads="1"/>
          </p:cNvSpPr>
          <p:nvPr/>
        </p:nvSpPr>
        <p:spPr bwMode="auto">
          <a:xfrm>
            <a:off x="2957513" y="16160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7654" name="Rectangle 3"/>
          <p:cNvSpPr>
            <a:spLocks/>
          </p:cNvSpPr>
          <p:nvPr/>
        </p:nvSpPr>
        <p:spPr bwMode="auto">
          <a:xfrm>
            <a:off x="3975100" y="1428750"/>
            <a:ext cx="5759450" cy="78483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Конкретизация</a:t>
            </a:r>
            <a:r>
              <a:rPr lang="ru-RU" sz="1700" b="1" dirty="0">
                <a:solidFill>
                  <a:srgbClr val="003366"/>
                </a:solidFill>
                <a:latin typeface="Book Antiqua" pitchFamily="18" charset="0"/>
              </a:rPr>
              <a:t> функций, </a:t>
            </a:r>
            <a:r>
              <a:rPr lang="ru-RU" sz="1700" b="1" dirty="0">
                <a:solidFill>
                  <a:srgbClr val="800080"/>
                </a:solidFill>
                <a:latin typeface="Book Antiqua" pitchFamily="18" charset="0"/>
              </a:rPr>
              <a:t>исключение</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дублирования </a:t>
            </a:r>
            <a:r>
              <a:rPr lang="ru-RU" sz="1700" b="1" dirty="0">
                <a:solidFill>
                  <a:srgbClr val="003366"/>
                </a:solidFill>
                <a:latin typeface="Book Antiqua" pitchFamily="18" charset="0"/>
              </a:rPr>
              <a:t>полномочий </a:t>
            </a:r>
            <a:r>
              <a:rPr lang="ru-RU" sz="1700" b="1" dirty="0" smtClean="0">
                <a:solidFill>
                  <a:srgbClr val="003366"/>
                </a:solidFill>
                <a:latin typeface="Book Antiqua" pitchFamily="18" charset="0"/>
              </a:rPr>
              <a:t>различных органов и учреждений</a:t>
            </a:r>
            <a:endParaRPr lang="ru-RU" sz="1700" b="1" dirty="0">
              <a:solidFill>
                <a:srgbClr val="003366"/>
              </a:solidFill>
              <a:latin typeface="Book Antiqua" pitchFamily="18" charset="0"/>
            </a:endParaRPr>
          </a:p>
        </p:txBody>
      </p:sp>
      <p:sp>
        <p:nvSpPr>
          <p:cNvPr id="27655" name="AutoShape 14"/>
          <p:cNvSpPr>
            <a:spLocks noChangeArrowheads="1"/>
          </p:cNvSpPr>
          <p:nvPr/>
        </p:nvSpPr>
        <p:spPr bwMode="auto">
          <a:xfrm>
            <a:off x="2957513" y="27463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7656" name="Rectangle 3"/>
          <p:cNvSpPr>
            <a:spLocks/>
          </p:cNvSpPr>
          <p:nvPr/>
        </p:nvSpPr>
        <p:spPr bwMode="auto">
          <a:xfrm>
            <a:off x="3975100" y="2393950"/>
            <a:ext cx="5759450" cy="104644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Совершенствование</a:t>
            </a:r>
            <a:r>
              <a:rPr lang="ru-RU" sz="1700" b="1" dirty="0">
                <a:solidFill>
                  <a:srgbClr val="003366"/>
                </a:solidFill>
                <a:latin typeface="Book Antiqua" pitchFamily="18" charset="0"/>
              </a:rPr>
              <a:t> </a:t>
            </a:r>
            <a:r>
              <a:rPr lang="ru-RU" sz="1700" b="1" i="1" dirty="0">
                <a:solidFill>
                  <a:srgbClr val="003366"/>
                </a:solidFill>
                <a:latin typeface="Book Antiqua" pitchFamily="18" charset="0"/>
              </a:rPr>
              <a:t>порядка использования</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ресурсов</a:t>
            </a:r>
            <a:r>
              <a:rPr lang="ru-RU" sz="1700" b="1" dirty="0">
                <a:solidFill>
                  <a:srgbClr val="003366"/>
                </a:solidFill>
                <a:latin typeface="Book Antiqua" pitchFamily="18" charset="0"/>
              </a:rPr>
              <a:t>, </a:t>
            </a:r>
            <a:r>
              <a:rPr lang="ru-RU" sz="1700" b="1" i="1" dirty="0">
                <a:solidFill>
                  <a:srgbClr val="003366"/>
                </a:solidFill>
                <a:latin typeface="Book Antiqua" pitchFamily="18" charset="0"/>
              </a:rPr>
              <a:t>размещения</a:t>
            </a:r>
            <a:r>
              <a:rPr lang="ru-RU" sz="1700" b="1" dirty="0">
                <a:solidFill>
                  <a:srgbClr val="003366"/>
                </a:solidFill>
                <a:latin typeface="Book Antiqua" pitchFamily="18" charset="0"/>
              </a:rPr>
              <a:t> заказов на поставку товаров, выполнение работ, оказание услуг для </a:t>
            </a:r>
            <a:r>
              <a:rPr lang="ru-RU" sz="1700" b="1" dirty="0" smtClean="0">
                <a:solidFill>
                  <a:srgbClr val="003366"/>
                </a:solidFill>
                <a:latin typeface="Book Antiqua" pitchFamily="18" charset="0"/>
              </a:rPr>
              <a:t>государственных (муниципальных) </a:t>
            </a:r>
            <a:r>
              <a:rPr lang="ru-RU" sz="1700" b="1" dirty="0">
                <a:solidFill>
                  <a:srgbClr val="003366"/>
                </a:solidFill>
                <a:latin typeface="Book Antiqua" pitchFamily="18" charset="0"/>
              </a:rPr>
              <a:t>нужд</a:t>
            </a:r>
          </a:p>
        </p:txBody>
      </p:sp>
      <p:sp>
        <p:nvSpPr>
          <p:cNvPr id="27657" name="AutoShape 14"/>
          <p:cNvSpPr>
            <a:spLocks noChangeArrowheads="1"/>
          </p:cNvSpPr>
          <p:nvPr/>
        </p:nvSpPr>
        <p:spPr bwMode="auto">
          <a:xfrm>
            <a:off x="2957513" y="39655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7658" name="Rectangle 3"/>
          <p:cNvSpPr>
            <a:spLocks/>
          </p:cNvSpPr>
          <p:nvPr/>
        </p:nvSpPr>
        <p:spPr bwMode="auto">
          <a:xfrm>
            <a:off x="3975100" y="3638550"/>
            <a:ext cx="5759450" cy="104644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Установление</a:t>
            </a:r>
            <a:r>
              <a:rPr lang="ru-RU" sz="1700" b="1" dirty="0">
                <a:solidFill>
                  <a:srgbClr val="003366"/>
                </a:solidFill>
                <a:latin typeface="Book Antiqua" pitchFamily="18" charset="0"/>
              </a:rPr>
              <a:t> для лиц, замещающих </a:t>
            </a:r>
            <a:r>
              <a:rPr lang="ru-RU" sz="1700" b="1" dirty="0" smtClean="0">
                <a:solidFill>
                  <a:srgbClr val="003366"/>
                </a:solidFill>
                <a:latin typeface="Book Antiqua" pitchFamily="18" charset="0"/>
              </a:rPr>
              <a:t>должности руководителей, </a:t>
            </a:r>
            <a:r>
              <a:rPr lang="ru-RU" sz="1700" b="1" i="1" dirty="0">
                <a:solidFill>
                  <a:srgbClr val="003366"/>
                </a:solidFill>
                <a:latin typeface="Book Antiqua" pitchFamily="18" charset="0"/>
              </a:rPr>
              <a:t>ограничений</a:t>
            </a:r>
            <a:r>
              <a:rPr lang="ru-RU" sz="1700" b="1" dirty="0">
                <a:solidFill>
                  <a:srgbClr val="003366"/>
                </a:solidFill>
                <a:latin typeface="Book Antiqua" pitchFamily="18" charset="0"/>
              </a:rPr>
              <a:t> и </a:t>
            </a:r>
            <a:r>
              <a:rPr lang="ru-RU" sz="1700" b="1" i="1" dirty="0">
                <a:solidFill>
                  <a:srgbClr val="003366"/>
                </a:solidFill>
                <a:latin typeface="Book Antiqua" pitchFamily="18" charset="0"/>
              </a:rPr>
              <a:t>запретов</a:t>
            </a:r>
            <a:r>
              <a:rPr lang="ru-RU" sz="1700" b="1" dirty="0">
                <a:solidFill>
                  <a:srgbClr val="003366"/>
                </a:solidFill>
                <a:latin typeface="Book Antiqua" pitchFamily="18" charset="0"/>
              </a:rPr>
              <a:t>, </a:t>
            </a:r>
            <a:r>
              <a:rPr lang="ru-RU" sz="1700" b="1" dirty="0" smtClean="0">
                <a:solidFill>
                  <a:srgbClr val="003366"/>
                </a:solidFill>
                <a:latin typeface="Book Antiqua" pitchFamily="18" charset="0"/>
              </a:rPr>
              <a:t>аналогичных </a:t>
            </a:r>
            <a:r>
              <a:rPr lang="ru-RU" sz="1700" b="1" dirty="0">
                <a:solidFill>
                  <a:srgbClr val="003366"/>
                </a:solidFill>
                <a:latin typeface="Book Antiqua" pitchFamily="18" charset="0"/>
              </a:rPr>
              <a:t>ограничениям и запретам, определенным для </a:t>
            </a:r>
            <a:r>
              <a:rPr lang="ru-RU" sz="1700" b="1" dirty="0" smtClean="0">
                <a:solidFill>
                  <a:srgbClr val="003366"/>
                </a:solidFill>
                <a:latin typeface="Book Antiqua" pitchFamily="18" charset="0"/>
              </a:rPr>
              <a:t>работников (служащих)</a:t>
            </a:r>
            <a:endParaRPr lang="ru-RU" sz="1700" b="1" dirty="0">
              <a:solidFill>
                <a:srgbClr val="003366"/>
              </a:solidFill>
              <a:latin typeface="Book Antiqua" pitchFamily="18" charset="0"/>
            </a:endParaRPr>
          </a:p>
        </p:txBody>
      </p:sp>
      <p:sp>
        <p:nvSpPr>
          <p:cNvPr id="27659" name="AutoShape 14"/>
          <p:cNvSpPr>
            <a:spLocks noChangeArrowheads="1"/>
          </p:cNvSpPr>
          <p:nvPr/>
        </p:nvSpPr>
        <p:spPr bwMode="auto">
          <a:xfrm>
            <a:off x="2957513" y="5451475"/>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27660" name="Rectangle 3"/>
          <p:cNvSpPr>
            <a:spLocks/>
          </p:cNvSpPr>
          <p:nvPr/>
        </p:nvSpPr>
        <p:spPr bwMode="auto">
          <a:xfrm>
            <a:off x="3975100" y="4857750"/>
            <a:ext cx="5759450" cy="1569660"/>
          </a:xfrm>
          <a:prstGeom prst="rect">
            <a:avLst/>
          </a:prstGeom>
          <a:noFill/>
          <a:ln w="9525">
            <a:noFill/>
            <a:miter lim="800000"/>
            <a:headEnd/>
            <a:tailEnd/>
          </a:ln>
        </p:spPr>
        <p:txBody>
          <a:bodyPr lIns="108000" tIns="0" rIns="0" bIns="0">
            <a:spAutoFit/>
          </a:bodyPr>
          <a:lstStyle/>
          <a:p>
            <a:pPr algn="just">
              <a:buClr>
                <a:schemeClr val="accent1"/>
              </a:buClr>
              <a:buSzPct val="70000"/>
              <a:buFont typeface="Wingdings 2" pitchFamily="18" charset="2"/>
              <a:buNone/>
            </a:pPr>
            <a:r>
              <a:rPr lang="ru-RU" sz="1700" b="1" dirty="0">
                <a:solidFill>
                  <a:srgbClr val="800080"/>
                </a:solidFill>
                <a:latin typeface="Book Antiqua" pitchFamily="18" charset="0"/>
              </a:rPr>
              <a:t>Предоставление</a:t>
            </a:r>
            <a:r>
              <a:rPr lang="ru-RU" sz="1700" b="1" dirty="0">
                <a:solidFill>
                  <a:srgbClr val="003366"/>
                </a:solidFill>
                <a:latin typeface="Book Antiqua" pitchFamily="18" charset="0"/>
              </a:rPr>
              <a:t> </a:t>
            </a:r>
            <a:r>
              <a:rPr lang="ru-RU" sz="1700" b="1" i="1" dirty="0">
                <a:solidFill>
                  <a:srgbClr val="003366"/>
                </a:solidFill>
                <a:latin typeface="Book Antiqua" pitchFamily="18" charset="0"/>
              </a:rPr>
              <a:t>сведений</a:t>
            </a:r>
            <a:r>
              <a:rPr lang="ru-RU" sz="1700" b="1" dirty="0">
                <a:solidFill>
                  <a:srgbClr val="003366"/>
                </a:solidFill>
                <a:latin typeface="Book Antiqua" pitchFamily="18" charset="0"/>
              </a:rPr>
              <a:t> о доходах, </a:t>
            </a:r>
            <a:r>
              <a:rPr lang="ru-RU" sz="1700" b="1" dirty="0" smtClean="0">
                <a:solidFill>
                  <a:srgbClr val="003366"/>
                </a:solidFill>
                <a:latin typeface="Book Antiqua" pitchFamily="18" charset="0"/>
              </a:rPr>
              <a:t>расходах, имуществе </a:t>
            </a:r>
            <a:r>
              <a:rPr lang="ru-RU" sz="1700" b="1" dirty="0">
                <a:solidFill>
                  <a:srgbClr val="003366"/>
                </a:solidFill>
                <a:latin typeface="Book Antiqua" pitchFamily="18" charset="0"/>
              </a:rPr>
              <a:t>и обязательствах имущественного характера всеми </a:t>
            </a:r>
            <a:r>
              <a:rPr lang="ru-RU" sz="1700" b="1" dirty="0" smtClean="0">
                <a:solidFill>
                  <a:srgbClr val="003366"/>
                </a:solidFill>
                <a:latin typeface="Book Antiqua" pitchFamily="18" charset="0"/>
              </a:rPr>
              <a:t>работниками (служащими), </a:t>
            </a:r>
            <a:r>
              <a:rPr lang="ru-RU" sz="1700" b="1" dirty="0">
                <a:solidFill>
                  <a:srgbClr val="003366"/>
                </a:solidFill>
                <a:latin typeface="Book Antiqua" pitchFamily="18" charset="0"/>
              </a:rPr>
              <a:t>а не только включенными в перечень, установленный нормативными правовыми актами Российской Федерации.</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ext Box 2"/>
          <p:cNvSpPr txBox="1">
            <a:spLocks noChangeArrowheads="1"/>
          </p:cNvSpPr>
          <p:nvPr/>
        </p:nvSpPr>
        <p:spPr bwMode="auto">
          <a:xfrm>
            <a:off x="508000" y="115888"/>
            <a:ext cx="8890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kumimoji="1" lang="ru-RU" sz="1700" b="1" dirty="0" smtClean="0">
                <a:solidFill>
                  <a:srgbClr val="003366"/>
                </a:solidFill>
                <a:effectLst>
                  <a:outerShdw blurRad="38100" dist="38100" dir="2700000" algn="tl">
                    <a:srgbClr val="C0C0C0"/>
                  </a:outerShdw>
                </a:effectLst>
                <a:latin typeface="Georgia" pitchFamily="18" charset="0"/>
              </a:rPr>
              <a:t>Что, по Вашему мнению, сегодня даст </a:t>
            </a:r>
            <a:r>
              <a:rPr kumimoji="1" lang="ru-RU" sz="1700" b="1" dirty="0" smtClean="0">
                <a:solidFill>
                  <a:srgbClr val="006699"/>
                </a:solidFill>
                <a:effectLst>
                  <a:outerShdw blurRad="38100" dist="38100" dir="2700000" algn="tl">
                    <a:srgbClr val="C0C0C0"/>
                  </a:outerShdw>
                </a:effectLst>
                <a:latin typeface="Georgia" pitchFamily="18" charset="0"/>
              </a:rPr>
              <a:t/>
            </a:r>
            <a:br>
              <a:rPr kumimoji="1" lang="ru-RU" sz="1700" b="1" dirty="0" smtClean="0">
                <a:solidFill>
                  <a:srgbClr val="006699"/>
                </a:solidFill>
                <a:effectLst>
                  <a:outerShdw blurRad="38100" dist="38100" dir="2700000" algn="tl">
                    <a:srgbClr val="C0C0C0"/>
                  </a:outerShdw>
                </a:effectLst>
                <a:latin typeface="Georgia" pitchFamily="18" charset="0"/>
              </a:rPr>
            </a:br>
            <a:r>
              <a:rPr kumimoji="1" lang="ru-RU" sz="1700" b="1" dirty="0" smtClean="0">
                <a:solidFill>
                  <a:srgbClr val="800080"/>
                </a:solidFill>
                <a:effectLst>
                  <a:outerShdw blurRad="38100" dist="38100" dir="2700000" algn="tl">
                    <a:srgbClr val="C0C0C0"/>
                  </a:outerShdw>
                </a:effectLst>
                <a:latin typeface="Georgia" pitchFamily="18" charset="0"/>
              </a:rPr>
              <a:t>НАИБОЛЬШИЙ ЭФФЕКТ В БОРЬБЕ С КОРРУПЦИЕЙ?</a:t>
            </a:r>
          </a:p>
          <a:p>
            <a:pPr algn="ctr" eaLnBrk="1" hangingPunct="1">
              <a:spcBef>
                <a:spcPct val="0"/>
              </a:spcBef>
              <a:defRPr/>
            </a:pPr>
            <a:r>
              <a:rPr kumimoji="1" lang="ru-RU" sz="1700" b="1" dirty="0" smtClean="0">
                <a:solidFill>
                  <a:srgbClr val="800080"/>
                </a:solidFill>
                <a:effectLst>
                  <a:outerShdw blurRad="38100" dist="38100" dir="2700000" algn="tl">
                    <a:srgbClr val="C0C0C0"/>
                  </a:outerShdw>
                </a:effectLst>
                <a:latin typeface="Georgia" pitchFamily="18" charset="0"/>
              </a:rPr>
              <a:t>Опрос по государственной гражданской службе 2014 год. ВЦИОМ.</a:t>
            </a:r>
            <a:endParaRPr kumimoji="1" lang="ru-RU" sz="1700" b="1" dirty="0" smtClean="0">
              <a:solidFill>
                <a:srgbClr val="003366"/>
              </a:solidFill>
              <a:effectLst>
                <a:outerShdw blurRad="38100" dist="38100" dir="2700000" algn="tl">
                  <a:srgbClr val="C0C0C0"/>
                </a:outerShdw>
              </a:effectLst>
              <a:latin typeface="Georgia" pitchFamily="18" charset="0"/>
            </a:endParaRPr>
          </a:p>
        </p:txBody>
      </p:sp>
      <p:graphicFrame>
        <p:nvGraphicFramePr>
          <p:cNvPr id="28675" name="Object 3"/>
          <p:cNvGraphicFramePr>
            <a:graphicFrameLocks noChangeAspect="1"/>
          </p:cNvGraphicFramePr>
          <p:nvPr/>
        </p:nvGraphicFramePr>
        <p:xfrm>
          <a:off x="0" y="981075"/>
          <a:ext cx="9906000" cy="5876925"/>
        </p:xfrm>
        <a:graphic>
          <a:graphicData uri="http://schemas.openxmlformats.org/presentationml/2006/ole">
            <mc:AlternateContent xmlns:mc="http://schemas.openxmlformats.org/markup-compatibility/2006">
              <mc:Choice xmlns:v="urn:schemas-microsoft-com:vml" Requires="v">
                <p:oleObj spid="_x0000_s28680" name="Диаграмма" r:id="rId3" imgW="8808720" imgH="5532120" progId="MSGraph.Chart.8">
                  <p:embed followColorScheme="full"/>
                </p:oleObj>
              </mc:Choice>
              <mc:Fallback>
                <p:oleObj name="Диаграмма" r:id="rId3" imgW="8808720" imgH="5532120" progId="MSGraph.Chart.8">
                  <p:embed followColorScheme="full"/>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906000" cy="587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a:spLocks noChangeArrowheads="1"/>
          </p:cNvSpPr>
          <p:nvPr/>
        </p:nvSpPr>
        <p:spPr bwMode="auto">
          <a:xfrm>
            <a:off x="144463" y="1697038"/>
            <a:ext cx="9613900" cy="4792662"/>
          </a:xfrm>
          <a:prstGeom prst="horizontalScroll">
            <a:avLst>
              <a:gd name="adj" fmla="val 3264"/>
            </a:avLst>
          </a:prstGeom>
          <a:gradFill rotWithShape="1">
            <a:gsLst>
              <a:gs pos="0">
                <a:srgbClr val="CCFFFF"/>
              </a:gs>
              <a:gs pos="50000">
                <a:schemeClr val="bg1"/>
              </a:gs>
              <a:gs pos="100000">
                <a:srgbClr val="CCFFFF"/>
              </a:gs>
            </a:gsLst>
            <a:lin ang="0" scaled="1"/>
          </a:gradFill>
          <a:ln w="38100">
            <a:solidFill>
              <a:srgbClr val="006699"/>
            </a:solidFill>
            <a:round/>
            <a:headEnd/>
            <a:tailEnd/>
          </a:ln>
          <a:effectLst>
            <a:outerShdw dist="53882" dir="2700000" algn="ctr" rotWithShape="0">
              <a:srgbClr val="CCCCFF"/>
            </a:outerShdw>
          </a:effectLst>
        </p:spPr>
        <p:txBody>
          <a:bodyPr lIns="108000" tIns="126000" rIns="108000" bIns="126000">
            <a:spAutoFit/>
          </a:bodyPr>
          <a:lstStyle/>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Выполнение отдельных функций </a:t>
            </a:r>
            <a:r>
              <a:rPr lang="ru-RU" sz="2000" b="1" dirty="0" smtClean="0">
                <a:solidFill>
                  <a:srgbClr val="800080"/>
                </a:solidFill>
              </a:rPr>
              <a:t>государственного (муниципального) </a:t>
            </a:r>
            <a:r>
              <a:rPr lang="ru-RU" sz="2000" b="1" dirty="0">
                <a:solidFill>
                  <a:srgbClr val="800080"/>
                </a:solidFill>
              </a:rPr>
              <a:t>управления </a:t>
            </a:r>
            <a:r>
              <a:rPr lang="ru-RU" sz="2000" b="1" dirty="0">
                <a:solidFill>
                  <a:srgbClr val="003366"/>
                </a:solidFill>
              </a:rPr>
              <a:t>в отношении родственников и/или иных лиц, </a:t>
            </a:r>
            <a:r>
              <a:rPr lang="ru-RU" sz="2000" b="1" dirty="0">
                <a:solidFill>
                  <a:srgbClr val="000066"/>
                </a:solidFill>
              </a:rPr>
              <a:t>с которыми связана личная заинтересованность </a:t>
            </a:r>
            <a:r>
              <a:rPr lang="ru-RU" sz="2000" b="1" dirty="0" smtClean="0">
                <a:solidFill>
                  <a:srgbClr val="000066"/>
                </a:solidFill>
              </a:rPr>
              <a:t>муниципального </a:t>
            </a:r>
            <a:r>
              <a:rPr lang="ru-RU" sz="2000" b="1" dirty="0">
                <a:solidFill>
                  <a:srgbClr val="000066"/>
                </a:solidFill>
              </a:rPr>
              <a:t>служащего.</a:t>
            </a: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Выполнение иной</a:t>
            </a:r>
            <a:r>
              <a:rPr lang="ru-RU" sz="2000" b="1" dirty="0">
                <a:solidFill>
                  <a:srgbClr val="000066"/>
                </a:solidFill>
              </a:rPr>
              <a:t> оплачиваемой работы.</a:t>
            </a: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Владение</a:t>
            </a:r>
            <a:r>
              <a:rPr lang="ru-RU" sz="2000" b="1" dirty="0">
                <a:solidFill>
                  <a:srgbClr val="000066"/>
                </a:solidFill>
              </a:rPr>
              <a:t> ценными бумагами, банковскими вкладами.</a:t>
            </a: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Получение</a:t>
            </a:r>
            <a:r>
              <a:rPr lang="ru-RU" sz="2000" b="1" dirty="0">
                <a:solidFill>
                  <a:srgbClr val="000066"/>
                </a:solidFill>
              </a:rPr>
              <a:t> подарков и услуг.</a:t>
            </a: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Имущественные</a:t>
            </a:r>
            <a:r>
              <a:rPr lang="ru-RU" sz="2000" b="1" dirty="0">
                <a:solidFill>
                  <a:srgbClr val="000066"/>
                </a:solidFill>
              </a:rPr>
              <a:t> обязательства и </a:t>
            </a:r>
            <a:r>
              <a:rPr lang="ru-RU" sz="2000" b="1" dirty="0">
                <a:solidFill>
                  <a:srgbClr val="800080"/>
                </a:solidFill>
              </a:rPr>
              <a:t>судебные</a:t>
            </a:r>
            <a:r>
              <a:rPr lang="ru-RU" sz="2000" b="1" dirty="0">
                <a:solidFill>
                  <a:srgbClr val="000066"/>
                </a:solidFill>
              </a:rPr>
              <a:t> разбирательства.</a:t>
            </a: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Взаимодействие</a:t>
            </a:r>
            <a:r>
              <a:rPr lang="ru-RU" sz="2000" b="1" dirty="0">
                <a:solidFill>
                  <a:srgbClr val="000066"/>
                </a:solidFill>
              </a:rPr>
              <a:t> с бывшим работодателем и </a:t>
            </a:r>
            <a:r>
              <a:rPr lang="ru-RU" sz="2000" b="1" dirty="0">
                <a:solidFill>
                  <a:srgbClr val="800080"/>
                </a:solidFill>
              </a:rPr>
              <a:t>трудоустройство</a:t>
            </a:r>
            <a:r>
              <a:rPr lang="ru-RU" sz="2000" b="1" dirty="0">
                <a:solidFill>
                  <a:srgbClr val="000066"/>
                </a:solidFill>
              </a:rPr>
              <a:t> после увольнения с </a:t>
            </a:r>
            <a:r>
              <a:rPr lang="ru-RU" sz="2000" b="1" dirty="0" smtClean="0">
                <a:solidFill>
                  <a:srgbClr val="000066"/>
                </a:solidFill>
              </a:rPr>
              <a:t>работы (службы).</a:t>
            </a:r>
            <a:endParaRPr lang="ru-RU" sz="2000" b="1" dirty="0">
              <a:solidFill>
                <a:srgbClr val="000066"/>
              </a:solidFill>
            </a:endParaRPr>
          </a:p>
          <a:p>
            <a:pPr marL="444500" indent="-444500" algn="just">
              <a:spcBef>
                <a:spcPct val="30000"/>
              </a:spcBef>
              <a:buClr>
                <a:srgbClr val="003366"/>
              </a:buClr>
              <a:buFont typeface="Times New Roman" pitchFamily="18" charset="0"/>
              <a:buChar char="◘"/>
              <a:tabLst>
                <a:tab pos="8343900" algn="l"/>
              </a:tabLst>
              <a:defRPr/>
            </a:pPr>
            <a:r>
              <a:rPr lang="ru-RU" sz="2000" b="1" dirty="0">
                <a:solidFill>
                  <a:srgbClr val="800080"/>
                </a:solidFill>
              </a:rPr>
              <a:t>Явное нарушение установленных запретов</a:t>
            </a:r>
            <a:r>
              <a:rPr lang="ru-RU" sz="2000" b="1" dirty="0">
                <a:solidFill>
                  <a:srgbClr val="000066"/>
                </a:solidFill>
              </a:rPr>
              <a:t> </a:t>
            </a:r>
            <a:r>
              <a:rPr lang="ru-RU" sz="2000" i="1" dirty="0">
                <a:solidFill>
                  <a:srgbClr val="000066"/>
                </a:solidFill>
              </a:rPr>
              <a:t>(например, </a:t>
            </a:r>
            <a:r>
              <a:rPr lang="ru-RU" sz="2000" i="1" dirty="0">
                <a:solidFill>
                  <a:srgbClr val="800080"/>
                </a:solidFill>
              </a:rPr>
              <a:t>использование </a:t>
            </a:r>
            <a:r>
              <a:rPr lang="ru-RU" sz="2000" i="1" dirty="0">
                <a:solidFill>
                  <a:srgbClr val="000066"/>
                </a:solidFill>
              </a:rPr>
              <a:t>служебной информации, </a:t>
            </a:r>
            <a:r>
              <a:rPr lang="ru-RU" sz="2000" i="1" dirty="0">
                <a:solidFill>
                  <a:srgbClr val="800080"/>
                </a:solidFill>
              </a:rPr>
              <a:t>получение</a:t>
            </a:r>
            <a:r>
              <a:rPr lang="ru-RU" sz="2000" i="1" dirty="0">
                <a:solidFill>
                  <a:srgbClr val="000066"/>
                </a:solidFill>
              </a:rPr>
              <a:t> наград, почетных и специальных званий (за исключением научных) от иностранных государств и др.).</a:t>
            </a:r>
          </a:p>
        </p:txBody>
      </p:sp>
      <p:sp>
        <p:nvSpPr>
          <p:cNvPr id="29699" name="WordArt 3"/>
          <p:cNvSpPr>
            <a:spLocks noChangeArrowheads="1" noChangeShapeType="1" noTextEdit="1"/>
          </p:cNvSpPr>
          <p:nvPr/>
        </p:nvSpPr>
        <p:spPr bwMode="auto">
          <a:xfrm>
            <a:off x="646113" y="312738"/>
            <a:ext cx="8534400" cy="685800"/>
          </a:xfrm>
          <a:prstGeom prst="rect">
            <a:avLst/>
          </a:prstGeom>
        </p:spPr>
        <p:txBody>
          <a:bodyPr wrap="none" fromWordArt="1">
            <a:prstTxWarp prst="textPlain">
              <a:avLst>
                <a:gd name="adj" fmla="val 50000"/>
              </a:avLst>
            </a:prstTxWarp>
          </a:bodyPr>
          <a:lstStyle/>
          <a:p>
            <a:pPr algn="ctr"/>
            <a:r>
              <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rPr>
              <a:t>КЛЮЧЕВЫЕ ОБЛАСТИ</a:t>
            </a:r>
          </a:p>
          <a:p>
            <a:pPr algn="ctr"/>
            <a:r>
              <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rPr>
              <a:t>урегулирования конфликта </a:t>
            </a:r>
            <a:r>
              <a:rPr lang="ru-RU" sz="2400" b="1" kern="10" dirty="0" smtClean="0">
                <a:ln w="9525">
                  <a:noFill/>
                  <a:round/>
                  <a:headEnd/>
                  <a:tailEnd/>
                </a:ln>
                <a:solidFill>
                  <a:srgbClr val="003366"/>
                </a:solidFill>
                <a:effectLst>
                  <a:outerShdw dist="25400" algn="ctr" rotWithShape="0">
                    <a:srgbClr val="CCCCFF">
                      <a:alpha val="50000"/>
                    </a:srgbClr>
                  </a:outerShdw>
                </a:effectLst>
                <a:latin typeface="Times New Roman"/>
                <a:cs typeface="Times New Roman"/>
              </a:rPr>
              <a:t>интересов</a:t>
            </a:r>
            <a:endParaRPr lang="ru-RU" sz="2400" b="1" kern="10" dirty="0">
              <a:ln w="9525">
                <a:noFill/>
                <a:round/>
                <a:headEnd/>
                <a:tailEnd/>
              </a:ln>
              <a:solidFill>
                <a:srgbClr val="003366"/>
              </a:solidFill>
              <a:effectLst>
                <a:outerShdw dist="25400" algn="ctr" rotWithShape="0">
                  <a:srgbClr val="CCCCFF">
                    <a:alpha val="50000"/>
                  </a:srgbClr>
                </a:outerShdw>
              </a:effectLst>
              <a:latin typeface="Times New Roman"/>
              <a:cs typeface="Times New Roman"/>
            </a:endParaRPr>
          </a:p>
        </p:txBody>
      </p:sp>
      <p:sp>
        <p:nvSpPr>
          <p:cNvPr id="29700" name="WordArt 4"/>
          <p:cNvSpPr>
            <a:spLocks noChangeArrowheads="1" noChangeShapeType="1" noTextEdit="1"/>
          </p:cNvSpPr>
          <p:nvPr/>
        </p:nvSpPr>
        <p:spPr bwMode="auto">
          <a:xfrm>
            <a:off x="4164013" y="1063625"/>
            <a:ext cx="1628775" cy="295275"/>
          </a:xfrm>
          <a:prstGeom prst="rect">
            <a:avLst/>
          </a:prstGeom>
        </p:spPr>
        <p:txBody>
          <a:bodyPr wrap="none" fromWordArt="1">
            <a:prstTxWarp prst="textPlain">
              <a:avLst>
                <a:gd name="adj" fmla="val 50000"/>
              </a:avLst>
            </a:prstTxWarp>
          </a:bodyPr>
          <a:lstStyle/>
          <a:p>
            <a:pPr algn="ctr"/>
            <a:r>
              <a:rPr lang="ru-RU" sz="2000" b="1" i="1" kern="10">
                <a:ln w="9525">
                  <a:noFill/>
                  <a:round/>
                  <a:headEnd/>
                  <a:tailEnd/>
                </a:ln>
                <a:solidFill>
                  <a:srgbClr val="800080"/>
                </a:solidFill>
                <a:latin typeface="Georgia"/>
              </a:rPr>
              <a:t>(МинтрудРФ)</a:t>
            </a:r>
          </a:p>
        </p:txBody>
      </p:sp>
      <p:sp>
        <p:nvSpPr>
          <p:cNvPr id="29701" name="AutoShape 14"/>
          <p:cNvSpPr>
            <a:spLocks noChangeArrowheads="1"/>
          </p:cNvSpPr>
          <p:nvPr/>
        </p:nvSpPr>
        <p:spPr bwMode="auto">
          <a:xfrm rot="5400000">
            <a:off x="162719" y="1337469"/>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rot="10800000" vert="eaVert" wrap="none" anchor="ctr"/>
          <a:lstStyle/>
          <a:p>
            <a:endParaRPr lang="ru-RU"/>
          </a:p>
        </p:txBody>
      </p:sp>
      <p:sp>
        <p:nvSpPr>
          <p:cNvPr id="29702" name="AutoShape 14"/>
          <p:cNvSpPr>
            <a:spLocks noChangeArrowheads="1"/>
          </p:cNvSpPr>
          <p:nvPr/>
        </p:nvSpPr>
        <p:spPr bwMode="auto">
          <a:xfrm rot="5400000">
            <a:off x="8709819" y="1337469"/>
            <a:ext cx="1028700" cy="401638"/>
          </a:xfrm>
          <a:prstGeom prst="notchedRightArrow">
            <a:avLst>
              <a:gd name="adj1" fmla="val 43657"/>
              <a:gd name="adj2" fmla="val 70541"/>
            </a:avLst>
          </a:prstGeom>
          <a:gradFill rotWithShape="1">
            <a:gsLst>
              <a:gs pos="0">
                <a:srgbClr val="FEDAF6"/>
              </a:gs>
              <a:gs pos="100000">
                <a:srgbClr val="800080"/>
              </a:gs>
            </a:gsLst>
            <a:lin ang="0" scaled="1"/>
          </a:gradFill>
          <a:ln w="22225">
            <a:solidFill>
              <a:srgbClr val="003366"/>
            </a:solidFill>
            <a:miter lim="800000"/>
            <a:headEnd/>
            <a:tailEnd/>
          </a:ln>
          <a:effectLst/>
        </p:spPr>
        <p:txBody>
          <a:bodyPr rot="10800000" vert="eaVert" wrap="none" anchor="ctr"/>
          <a:lstStyle/>
          <a:p>
            <a:endParaRPr lang="ru-RU"/>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idx="4294967295"/>
          </p:nvPr>
        </p:nvSpPr>
        <p:spPr>
          <a:xfrm>
            <a:off x="328613" y="1803400"/>
            <a:ext cx="9358312" cy="4147894"/>
          </a:xfrm>
          <a:prstGeom prst="horizontalScroll">
            <a:avLst>
              <a:gd name="adj" fmla="val 4912"/>
            </a:avLst>
          </a:prstGeom>
          <a:solidFill>
            <a:srgbClr val="D9F1FF"/>
          </a:solidFill>
          <a:ln w="31750">
            <a:solidFill>
              <a:srgbClr val="800080"/>
            </a:solidFill>
            <a:round/>
          </a:ln>
        </p:spPr>
        <p:txBody>
          <a:bodyPr tIns="180000" bIns="180000">
            <a:spAutoFit/>
          </a:bodyPr>
          <a:lstStyle/>
          <a:p>
            <a:pPr marL="0" indent="0" algn="just">
              <a:spcBef>
                <a:spcPct val="100000"/>
              </a:spcBef>
              <a:buFont typeface="Wingdings 2" pitchFamily="18" charset="2"/>
              <a:buNone/>
            </a:pPr>
            <a:r>
              <a:rPr lang="ru-RU" sz="2000" b="1" dirty="0" smtClean="0">
                <a:solidFill>
                  <a:srgbClr val="003366"/>
                </a:solidFill>
                <a:latin typeface="Book Antiqua" pitchFamily="18" charset="0"/>
              </a:rPr>
              <a:t>В документе рассматриваются типовые ситуации конфликта интересов для каждой из указанных «областей регулирования»: приводится </a:t>
            </a:r>
            <a:r>
              <a:rPr lang="ru-RU" sz="2000" b="1" dirty="0" smtClean="0">
                <a:solidFill>
                  <a:srgbClr val="800080"/>
                </a:solidFill>
                <a:latin typeface="Book Antiqua" pitchFamily="18" charset="0"/>
              </a:rPr>
              <a:t>описание ТИПОВОЙ СИТУАЦИИ и РЕКОМЕНДАЦИИ, как для государственных (муниципальных) служащих и работников</a:t>
            </a:r>
            <a:r>
              <a:rPr lang="ru-RU" sz="2000" b="1" dirty="0" smtClean="0">
                <a:solidFill>
                  <a:srgbClr val="003366"/>
                </a:solidFill>
                <a:latin typeface="Book Antiqua" pitchFamily="18" charset="0"/>
              </a:rPr>
              <a:t>, так и </a:t>
            </a:r>
            <a:r>
              <a:rPr lang="ru-RU" sz="2000" b="1" dirty="0" smtClean="0">
                <a:solidFill>
                  <a:srgbClr val="800080"/>
                </a:solidFill>
                <a:latin typeface="Book Antiqua" pitchFamily="18" charset="0"/>
              </a:rPr>
              <a:t>для представителя нанимателя (работодателя)</a:t>
            </a:r>
            <a:r>
              <a:rPr lang="ru-RU" sz="2000" b="1" dirty="0" smtClean="0">
                <a:solidFill>
                  <a:srgbClr val="003366"/>
                </a:solidFill>
                <a:latin typeface="Book Antiqua" pitchFamily="18" charset="0"/>
              </a:rPr>
              <a:t> по </a:t>
            </a:r>
            <a:r>
              <a:rPr lang="ru-RU" sz="2000" b="1" dirty="0" smtClean="0">
                <a:solidFill>
                  <a:srgbClr val="800080"/>
                </a:solidFill>
                <a:latin typeface="Book Antiqua" pitchFamily="18" charset="0"/>
              </a:rPr>
              <a:t>предотвращению</a:t>
            </a:r>
            <a:r>
              <a:rPr lang="ru-RU" sz="2000" b="1" dirty="0" smtClean="0">
                <a:solidFill>
                  <a:srgbClr val="003366"/>
                </a:solidFill>
                <a:latin typeface="Book Antiqua" pitchFamily="18" charset="0"/>
              </a:rPr>
              <a:t> и </a:t>
            </a:r>
            <a:r>
              <a:rPr lang="ru-RU" sz="2000" b="1" dirty="0" smtClean="0">
                <a:solidFill>
                  <a:srgbClr val="800080"/>
                </a:solidFill>
                <a:latin typeface="Book Antiqua" pitchFamily="18" charset="0"/>
              </a:rPr>
              <a:t>урегулированию</a:t>
            </a:r>
            <a:r>
              <a:rPr lang="ru-RU" sz="2000" b="1" dirty="0" smtClean="0">
                <a:solidFill>
                  <a:srgbClr val="003366"/>
                </a:solidFill>
                <a:latin typeface="Book Antiqua" pitchFamily="18" charset="0"/>
              </a:rPr>
              <a:t> конфликта интересов.</a:t>
            </a:r>
          </a:p>
          <a:p>
            <a:pPr marL="0" indent="0" algn="just">
              <a:spcBef>
                <a:spcPct val="100000"/>
              </a:spcBef>
              <a:buFont typeface="Wingdings 2" pitchFamily="18" charset="2"/>
              <a:buNone/>
            </a:pPr>
            <a:r>
              <a:rPr lang="ru-RU" sz="2000" b="1" dirty="0" smtClean="0">
                <a:solidFill>
                  <a:srgbClr val="003366"/>
                </a:solidFill>
                <a:latin typeface="Book Antiqua" pitchFamily="18" charset="0"/>
              </a:rPr>
              <a:t>В отдельных случаях </a:t>
            </a:r>
            <a:r>
              <a:rPr lang="ru-RU" sz="2000" b="1" dirty="0" smtClean="0">
                <a:solidFill>
                  <a:srgbClr val="800080"/>
                </a:solidFill>
                <a:latin typeface="Book Antiqua" pitchFamily="18" charset="0"/>
              </a:rPr>
              <a:t>приводится КОММЕНТАРИЙ</a:t>
            </a:r>
            <a:r>
              <a:rPr lang="ru-RU" sz="2000" b="1" dirty="0" smtClean="0">
                <a:solidFill>
                  <a:srgbClr val="003366"/>
                </a:solidFill>
                <a:latin typeface="Book Antiqua" pitchFamily="18" charset="0"/>
              </a:rPr>
              <a:t>, поясняющий </a:t>
            </a:r>
            <a:r>
              <a:rPr lang="ru-RU" sz="2000" b="1" dirty="0" smtClean="0">
                <a:solidFill>
                  <a:srgbClr val="800080"/>
                </a:solidFill>
                <a:latin typeface="Book Antiqua" pitchFamily="18" charset="0"/>
              </a:rPr>
              <a:t>почему</a:t>
            </a:r>
            <a:r>
              <a:rPr lang="ru-RU" sz="2000" b="1" dirty="0" smtClean="0">
                <a:solidFill>
                  <a:srgbClr val="003366"/>
                </a:solidFill>
                <a:latin typeface="Book Antiqua" pitchFamily="18" charset="0"/>
              </a:rPr>
              <a:t> та или иная ситуация является конфликтом интересов, </a:t>
            </a:r>
            <a:r>
              <a:rPr lang="ru-RU" sz="2000" b="1" dirty="0" smtClean="0">
                <a:solidFill>
                  <a:srgbClr val="800080"/>
                </a:solidFill>
                <a:latin typeface="Book Antiqua" pitchFamily="18" charset="0"/>
              </a:rPr>
              <a:t>содержащий</a:t>
            </a:r>
            <a:r>
              <a:rPr lang="ru-RU" sz="2000" b="1" dirty="0" smtClean="0">
                <a:solidFill>
                  <a:srgbClr val="003366"/>
                </a:solidFill>
                <a:latin typeface="Book Antiqua" pitchFamily="18" charset="0"/>
              </a:rPr>
              <a:t> конкретные примеры типовой ситуации или другую полезную информацию.</a:t>
            </a:r>
          </a:p>
        </p:txBody>
      </p:sp>
      <p:sp>
        <p:nvSpPr>
          <p:cNvPr id="30723" name="Rectangle 2"/>
          <p:cNvSpPr>
            <a:spLocks noGrp="1"/>
          </p:cNvSpPr>
          <p:nvPr>
            <p:ph type="title" idx="4294967295"/>
          </p:nvPr>
        </p:nvSpPr>
        <p:spPr bwMode="auto">
          <a:xfrm>
            <a:off x="2806700" y="746125"/>
            <a:ext cx="6489700" cy="1381125"/>
          </a:xfrm>
          <a:prstGeom prst="accentBorderCallout2">
            <a:avLst>
              <a:gd name="adj1" fmla="val 8278"/>
              <a:gd name="adj2" fmla="val -1176"/>
              <a:gd name="adj3" fmla="val 8278"/>
              <a:gd name="adj4" fmla="val -6750"/>
              <a:gd name="adj5" fmla="val 102528"/>
              <a:gd name="adj6" fmla="val -26861"/>
            </a:avLst>
          </a:prstGeom>
          <a:solidFill>
            <a:srgbClr val="FFFFCC"/>
          </a:solidFill>
          <a:ln>
            <a:solidFill>
              <a:srgbClr val="003366"/>
            </a:solidFill>
            <a:miter lim="800000"/>
            <a:headEnd/>
            <a:tailEnd/>
          </a:ln>
        </p:spPr>
        <p:txBody>
          <a:bodyPr wrap="square" lIns="0" tIns="0" rIns="0" bIns="0" numCol="1" anchorCtr="0" compatLnSpc="1">
            <a:prstTxWarp prst="textNoShape">
              <a:avLst/>
            </a:prstTxWarp>
            <a:spAutoFit/>
          </a:bodyPr>
          <a:lstStyle/>
          <a:p>
            <a:pPr algn="ctr"/>
            <a:r>
              <a:rPr lang="ru-RU" sz="1500" b="1" cap="none" smtClean="0">
                <a:solidFill>
                  <a:srgbClr val="800080"/>
                </a:solidFill>
                <a:effectLst/>
                <a:latin typeface="Book Antiqua" pitchFamily="18" charset="0"/>
              </a:rPr>
              <a:t>МИНИСТЕРСТВО ТРУДА И СОЦИАЛЬНОЙ ЗАЩИТЫ </a:t>
            </a:r>
            <a:br>
              <a:rPr lang="ru-RU" sz="1500" b="1" cap="none" smtClean="0">
                <a:solidFill>
                  <a:srgbClr val="800080"/>
                </a:solidFill>
                <a:effectLst/>
                <a:latin typeface="Book Antiqua" pitchFamily="18" charset="0"/>
              </a:rPr>
            </a:br>
            <a:r>
              <a:rPr lang="ru-RU" sz="1500" b="1" cap="none" smtClean="0">
                <a:solidFill>
                  <a:srgbClr val="800080"/>
                </a:solidFill>
                <a:effectLst/>
                <a:latin typeface="Book Antiqua" pitchFamily="18" charset="0"/>
              </a:rPr>
              <a:t>РОССИЙСКОЙ ФЕДЕРАЦИИ</a:t>
            </a:r>
            <a:br>
              <a:rPr lang="ru-RU" sz="1500" b="1" cap="none" smtClean="0">
                <a:solidFill>
                  <a:srgbClr val="800080"/>
                </a:solidFill>
                <a:effectLst/>
                <a:latin typeface="Book Antiqua" pitchFamily="18" charset="0"/>
              </a:rPr>
            </a:br>
            <a:r>
              <a:rPr lang="ru-RU" sz="1500" b="1" cap="none" smtClean="0">
                <a:solidFill>
                  <a:srgbClr val="003366"/>
                </a:solidFill>
                <a:effectLst/>
                <a:latin typeface="Book Antiqua" pitchFamily="18" charset="0"/>
              </a:rPr>
              <a:t>Информация от  </a:t>
            </a:r>
            <a:r>
              <a:rPr lang="ru-RU" sz="1500" i="1" cap="none" smtClean="0">
                <a:solidFill>
                  <a:srgbClr val="003366"/>
                </a:solidFill>
                <a:effectLst/>
                <a:latin typeface="Book Antiqua" pitchFamily="18" charset="0"/>
              </a:rPr>
              <a:t>19 октября 2012 г.</a:t>
            </a:r>
            <a:r>
              <a:rPr lang="ru-RU" sz="1500" b="1" cap="none" smtClean="0">
                <a:solidFill>
                  <a:srgbClr val="003366"/>
                </a:solidFill>
                <a:effectLst/>
                <a:latin typeface="Book Antiqua" pitchFamily="18" charset="0"/>
              </a:rPr>
              <a:t> </a:t>
            </a:r>
            <a:br>
              <a:rPr lang="ru-RU" sz="1500" b="1" cap="none" smtClean="0">
                <a:solidFill>
                  <a:srgbClr val="003366"/>
                </a:solidFill>
                <a:effectLst/>
                <a:latin typeface="Book Antiqua" pitchFamily="18" charset="0"/>
              </a:rPr>
            </a:br>
            <a:r>
              <a:rPr lang="ru-RU" sz="1500" b="1" cap="none" smtClean="0">
                <a:solidFill>
                  <a:srgbClr val="003366"/>
                </a:solidFill>
                <a:effectLst/>
                <a:latin typeface="Book Antiqua" pitchFamily="18" charset="0"/>
              </a:rPr>
              <a:t>«ОБЗОР ТИПОВЫХ СИТУАЦИЙ КОНФЛИКТА ИНТЕРЕСОВ НА ГОСУДАРСТВЕННОЙ СЛУЖБЕ РОССИЙСКОЙ ФЕДЕРАЦИИ И ПОРЯДКА ИХ УРЕГУЛИРОВАНИЯ»</a:t>
            </a:r>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4294967295"/>
          </p:nvPr>
        </p:nvSpPr>
        <p:spPr>
          <a:xfrm>
            <a:off x="301625" y="1528763"/>
            <a:ext cx="9399588" cy="5509969"/>
          </a:xfrm>
          <a:prstGeom prst="horizontalScroll">
            <a:avLst>
              <a:gd name="adj" fmla="val 4912"/>
            </a:avLst>
          </a:prstGeom>
          <a:solidFill>
            <a:srgbClr val="D9F1FF"/>
          </a:solidFill>
          <a:ln w="31750">
            <a:solidFill>
              <a:srgbClr val="800080"/>
            </a:solidFill>
            <a:round/>
          </a:ln>
        </p:spPr>
        <p:txBody>
          <a:bodyPr tIns="180000" bIns="180000">
            <a:spAutoFit/>
          </a:bodyPr>
          <a:lstStyle/>
          <a:p>
            <a:pPr marL="0" indent="0" algn="just" eaLnBrk="1" hangingPunct="1">
              <a:spcBef>
                <a:spcPct val="100000"/>
              </a:spcBef>
              <a:buFont typeface="Wingdings 2" pitchFamily="18" charset="2"/>
              <a:buNone/>
            </a:pPr>
            <a:r>
              <a:rPr lang="ru-RU" sz="2000" b="1" dirty="0" smtClean="0">
                <a:solidFill>
                  <a:srgbClr val="800080"/>
                </a:solidFill>
                <a:latin typeface="Book Antiqua" pitchFamily="18" charset="0"/>
              </a:rPr>
              <a:t>Комиссии</a:t>
            </a:r>
            <a:r>
              <a:rPr lang="ru-RU" sz="2000" b="1" dirty="0" smtClean="0">
                <a:solidFill>
                  <a:srgbClr val="003366"/>
                </a:solidFill>
                <a:latin typeface="Book Antiqua" pitchFamily="18" charset="0"/>
              </a:rPr>
              <a:t> по соблюдению требований к служебному поведению и урегулированию конфликта интересов, выполняя свои функции на основании действующего законодательства, </a:t>
            </a:r>
            <a:r>
              <a:rPr lang="ru-RU" sz="2000" b="1" dirty="0" smtClean="0">
                <a:solidFill>
                  <a:srgbClr val="800080"/>
                </a:solidFill>
                <a:latin typeface="Book Antiqua" pitchFamily="18" charset="0"/>
              </a:rPr>
              <a:t>призваны быть ПРАВОВЫМ «ИНСТРУМЕНТОМ» в системе государственной (муниципальной) службы, способствующим соблюдению служащими требований</a:t>
            </a:r>
            <a:r>
              <a:rPr lang="ru-RU" sz="2000" b="1" dirty="0" smtClean="0">
                <a:solidFill>
                  <a:srgbClr val="003366"/>
                </a:solidFill>
                <a:latin typeface="Book Antiqua" pitchFamily="18" charset="0"/>
              </a:rPr>
              <a:t> к служебному поведению, ограничений и запретов, накладываемых на их служебную деятельность.</a:t>
            </a:r>
          </a:p>
          <a:p>
            <a:pPr marL="0" indent="0" algn="just" eaLnBrk="1" hangingPunct="1">
              <a:spcBef>
                <a:spcPct val="100000"/>
              </a:spcBef>
              <a:buNone/>
            </a:pPr>
            <a:r>
              <a:rPr lang="ru-RU" sz="2000" b="1" dirty="0" smtClean="0">
                <a:solidFill>
                  <a:srgbClr val="800080"/>
                </a:solidFill>
                <a:latin typeface="Book Antiqua" pitchFamily="18" charset="0"/>
              </a:rPr>
              <a:t>Постановление </a:t>
            </a:r>
            <a:r>
              <a:rPr lang="ru-RU" sz="2000" b="1" dirty="0">
                <a:solidFill>
                  <a:srgbClr val="800080"/>
                </a:solidFill>
                <a:latin typeface="Book Antiqua" pitchFamily="18" charset="0"/>
              </a:rPr>
              <a:t>Правления ПФР от 11.06.2013 №136п «О Комиссии Пенсионного фонда Российской Федерации по соблюдению требований к служебному поведению и урегулированию конфликта интересов</a:t>
            </a:r>
            <a:r>
              <a:rPr lang="ru-RU" sz="2000" b="1" dirty="0" smtClean="0">
                <a:solidFill>
                  <a:srgbClr val="800080"/>
                </a:solidFill>
                <a:latin typeface="Book Antiqua" pitchFamily="18" charset="0"/>
              </a:rPr>
              <a:t>»; Постановление </a:t>
            </a:r>
            <a:r>
              <a:rPr lang="ru-RU" sz="2000" b="1" dirty="0">
                <a:solidFill>
                  <a:srgbClr val="800080"/>
                </a:solidFill>
                <a:latin typeface="Book Antiqua" pitchFamily="18" charset="0"/>
              </a:rPr>
              <a:t>Правления ПФР от 11.06.2013 №137п «О Комиссиях территориальных органов Пенсионного фонда Российской Федерации по соблюдению требований к служебному поведению и урегулированию конфликта интересов</a:t>
            </a:r>
            <a:r>
              <a:rPr lang="ru-RU" sz="2000" b="1" dirty="0" smtClean="0">
                <a:solidFill>
                  <a:srgbClr val="800080"/>
                </a:solidFill>
                <a:latin typeface="Book Antiqua" pitchFamily="18" charset="0"/>
              </a:rPr>
              <a:t>»</a:t>
            </a:r>
            <a:endParaRPr lang="ru-RU" sz="2000" b="1" dirty="0" smtClean="0">
              <a:solidFill>
                <a:srgbClr val="003366"/>
              </a:solidFill>
              <a:latin typeface="Book Antiqua" pitchFamily="18" charset="0"/>
            </a:endParaRPr>
          </a:p>
        </p:txBody>
      </p:sp>
      <p:sp>
        <p:nvSpPr>
          <p:cNvPr id="31747" name="Rectangle 2"/>
          <p:cNvSpPr>
            <a:spLocks noGrp="1"/>
          </p:cNvSpPr>
          <p:nvPr>
            <p:ph type="title" idx="4294967295"/>
          </p:nvPr>
        </p:nvSpPr>
        <p:spPr>
          <a:xfrm>
            <a:off x="2806700" y="625475"/>
            <a:ext cx="6489700" cy="1216025"/>
          </a:xfrm>
          <a:prstGeom prst="accentBorderCallout2">
            <a:avLst>
              <a:gd name="adj1" fmla="val 12370"/>
              <a:gd name="adj2" fmla="val -1176"/>
              <a:gd name="adj3" fmla="val 12370"/>
              <a:gd name="adj4" fmla="val -6750"/>
              <a:gd name="adj5" fmla="val 106699"/>
              <a:gd name="adj6" fmla="val -26861"/>
            </a:avLst>
          </a:prstGeom>
          <a:solidFill>
            <a:srgbClr val="FFFFCC"/>
          </a:solidFill>
          <a:ln>
            <a:solidFill>
              <a:srgbClr val="003366"/>
            </a:solidFill>
          </a:ln>
        </p:spPr>
        <p:txBody>
          <a:bodyPr lIns="0" tIns="54000" rIns="0" bIns="54000">
            <a:spAutoFit/>
          </a:bodyPr>
          <a:lstStyle/>
          <a:p>
            <a:pPr algn="ctr" eaLnBrk="1" hangingPunct="1"/>
            <a:r>
              <a:rPr lang="ru-RU" sz="1800" b="1" i="1" smtClean="0">
                <a:solidFill>
                  <a:srgbClr val="800080"/>
                </a:solidFill>
                <a:latin typeface="Book Antiqua" pitchFamily="18" charset="0"/>
              </a:rPr>
              <a:t>«О комиссиях по соблюдению требований </a:t>
            </a:r>
            <a:br>
              <a:rPr lang="ru-RU" sz="1800" b="1" i="1" smtClean="0">
                <a:solidFill>
                  <a:srgbClr val="800080"/>
                </a:solidFill>
                <a:latin typeface="Book Antiqua" pitchFamily="18" charset="0"/>
              </a:rPr>
            </a:br>
            <a:r>
              <a:rPr lang="ru-RU" sz="1800" b="1" i="1" smtClean="0">
                <a:solidFill>
                  <a:srgbClr val="800080"/>
                </a:solidFill>
                <a:latin typeface="Book Antiqua" pitchFamily="18" charset="0"/>
              </a:rPr>
              <a:t>к служебному поведению федеральных государственных служащих  и урегулированию конфликта интересов». </a:t>
            </a:r>
            <a:r>
              <a:rPr lang="ru-RU" sz="1800" b="1" i="1" smtClean="0">
                <a:solidFill>
                  <a:srgbClr val="003366"/>
                </a:solidFill>
                <a:latin typeface="Book Antiqua" pitchFamily="18" charset="0"/>
              </a:rPr>
              <a:t/>
            </a:r>
            <a:br>
              <a:rPr lang="ru-RU" sz="1800" b="1" i="1" smtClean="0">
                <a:solidFill>
                  <a:srgbClr val="003366"/>
                </a:solidFill>
                <a:latin typeface="Book Antiqua" pitchFamily="18" charset="0"/>
              </a:rPr>
            </a:br>
            <a:r>
              <a:rPr lang="ru-RU" sz="1800" i="1" smtClean="0">
                <a:solidFill>
                  <a:srgbClr val="003366"/>
                </a:solidFill>
                <a:latin typeface="Book Antiqua" pitchFamily="18" charset="0"/>
              </a:rPr>
              <a:t>Указ Президента РФ от 01 июля 2010г. № 821 </a:t>
            </a:r>
          </a:p>
        </p:txBody>
      </p:sp>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0" y="195263"/>
            <a:ext cx="9906000" cy="1098550"/>
          </a:xfrm>
        </p:spPr>
        <p:txBody>
          <a:bodyPr lIns="0" tIns="0" rIns="0" bIns="0">
            <a:spAutoFit/>
          </a:bodyPr>
          <a:lstStyle/>
          <a:p>
            <a:pPr algn="ctr" eaLnBrk="1" hangingPunct="1"/>
            <a:r>
              <a:rPr lang="ru-RU" sz="1800" b="1" dirty="0" smtClean="0">
                <a:solidFill>
                  <a:srgbClr val="800080"/>
                </a:solidFill>
                <a:latin typeface="Times New Roman" pitchFamily="18" charset="0"/>
              </a:rPr>
              <a:t>СИСТЕМА МЕР</a:t>
            </a:r>
            <a:br>
              <a:rPr lang="ru-RU" sz="1800" b="1" dirty="0" smtClean="0">
                <a:solidFill>
                  <a:srgbClr val="800080"/>
                </a:solidFill>
                <a:latin typeface="Times New Roman" pitchFamily="18" charset="0"/>
              </a:rPr>
            </a:br>
            <a:r>
              <a:rPr lang="ru-RU" sz="1800" b="1" dirty="0" smtClean="0">
                <a:solidFill>
                  <a:srgbClr val="800080"/>
                </a:solidFill>
                <a:latin typeface="Times New Roman" pitchFamily="18" charset="0"/>
              </a:rPr>
              <a:t>ПО ОБЕСПЕЧЕНИЮ СОБЛЮДЕНИЯ РАБОТНИКАМИ (СЛУЖАЩИМИ) </a:t>
            </a:r>
            <a:br>
              <a:rPr lang="ru-RU" sz="1800" b="1" dirty="0" smtClean="0">
                <a:solidFill>
                  <a:srgbClr val="800080"/>
                </a:solidFill>
                <a:latin typeface="Times New Roman" pitchFamily="18" charset="0"/>
              </a:rPr>
            </a:br>
            <a:r>
              <a:rPr lang="ru-RU" sz="1800" b="1" dirty="0" smtClean="0">
                <a:solidFill>
                  <a:srgbClr val="003366"/>
                </a:solidFill>
                <a:latin typeface="Times New Roman" pitchFamily="18" charset="0"/>
              </a:rPr>
              <a:t>ограничений, запретов, требований к служебному поведению, </a:t>
            </a:r>
            <a:br>
              <a:rPr lang="ru-RU" sz="1800" b="1" dirty="0" smtClean="0">
                <a:solidFill>
                  <a:srgbClr val="003366"/>
                </a:solidFill>
                <a:latin typeface="Times New Roman" pitchFamily="18" charset="0"/>
              </a:rPr>
            </a:br>
            <a:r>
              <a:rPr lang="ru-RU" sz="1800" b="1" dirty="0" smtClean="0">
                <a:solidFill>
                  <a:srgbClr val="003366"/>
                </a:solidFill>
                <a:latin typeface="Times New Roman" pitchFamily="18" charset="0"/>
              </a:rPr>
              <a:t>общих принципов служебного поведения</a:t>
            </a:r>
          </a:p>
        </p:txBody>
      </p:sp>
      <p:sp>
        <p:nvSpPr>
          <p:cNvPr id="32771" name="Rectangle 3"/>
          <p:cNvSpPr>
            <a:spLocks noGrp="1"/>
          </p:cNvSpPr>
          <p:nvPr>
            <p:ph type="body" idx="4294967295"/>
          </p:nvPr>
        </p:nvSpPr>
        <p:spPr>
          <a:xfrm>
            <a:off x="254000" y="1449388"/>
            <a:ext cx="9458325" cy="5218779"/>
          </a:xfrm>
          <a:prstGeom prst="foldedCorner">
            <a:avLst>
              <a:gd name="adj" fmla="val 12500"/>
            </a:avLst>
          </a:prstGeom>
          <a:solidFill>
            <a:srgbClr val="FDFECE"/>
          </a:solidFill>
          <a:ln w="31750">
            <a:solidFill>
              <a:srgbClr val="800080"/>
            </a:solidFill>
            <a:round/>
          </a:ln>
        </p:spPr>
        <p:txBody>
          <a:bodyPr tIns="108000" bIns="0">
            <a:spAutoFit/>
          </a:bodyPr>
          <a:lstStyle/>
          <a:p>
            <a:pPr marL="0" indent="0" algn="just" eaLnBrk="1" hangingPunct="1">
              <a:spcBef>
                <a:spcPct val="30000"/>
              </a:spcBef>
              <a:buFontTx/>
              <a:buNone/>
              <a:tabLst>
                <a:tab pos="444500" algn="l"/>
              </a:tabLst>
            </a:pPr>
            <a:r>
              <a:rPr lang="ru-RU" sz="1800" b="1" dirty="0" smtClean="0">
                <a:solidFill>
                  <a:srgbClr val="800080"/>
                </a:solidFill>
                <a:latin typeface="Georgia" pitchFamily="18" charset="0"/>
              </a:rPr>
              <a:t>1.</a:t>
            </a:r>
            <a:r>
              <a:rPr lang="ru-RU" sz="1800" b="1" dirty="0" smtClean="0">
                <a:solidFill>
                  <a:srgbClr val="19056F"/>
                </a:solidFill>
                <a:latin typeface="Times New Roman" pitchFamily="18" charset="0"/>
              </a:rPr>
              <a:t> </a:t>
            </a:r>
            <a:r>
              <a:rPr lang="ru-RU" sz="1800" b="1" dirty="0" smtClean="0">
                <a:solidFill>
                  <a:srgbClr val="800080"/>
                </a:solidFill>
                <a:latin typeface="Times New Roman" pitchFamily="18" charset="0"/>
              </a:rPr>
              <a:t>Обеспечение</a:t>
            </a:r>
            <a:r>
              <a:rPr lang="ru-RU" sz="1800" b="1" dirty="0" smtClean="0">
                <a:solidFill>
                  <a:srgbClr val="19056F"/>
                </a:solidFill>
                <a:latin typeface="Times New Roman" pitchFamily="18" charset="0"/>
              </a:rPr>
              <a:t> </a:t>
            </a:r>
            <a:r>
              <a:rPr lang="ru-RU" sz="1800" b="1" dirty="0" smtClean="0">
                <a:solidFill>
                  <a:srgbClr val="003366"/>
                </a:solidFill>
                <a:latin typeface="Times New Roman" pitchFamily="18" charset="0"/>
              </a:rPr>
              <a:t>доведения до сведения работников (служащих) и лиц, претендующих на замещение должностей :</a:t>
            </a:r>
          </a:p>
          <a:p>
            <a:pPr marL="444500" lvl="1" indent="-265113" algn="just" eaLnBrk="1" hangingPunct="1">
              <a:spcBef>
                <a:spcPct val="30000"/>
              </a:spcBef>
              <a:buClr>
                <a:srgbClr val="003366"/>
              </a:buClr>
              <a:buSzTx/>
              <a:buFont typeface="Wingdings" pitchFamily="2" charset="2"/>
              <a:buChar char="ü"/>
              <a:tabLst>
                <a:tab pos="444500" algn="l"/>
              </a:tabLst>
            </a:pPr>
            <a:r>
              <a:rPr lang="ru-RU" sz="1800" b="1" dirty="0" smtClean="0">
                <a:solidFill>
                  <a:srgbClr val="800080"/>
                </a:solidFill>
                <a:latin typeface="Times New Roman" pitchFamily="18" charset="0"/>
              </a:rPr>
              <a:t>ограничений, запретов, обязанностей</a:t>
            </a:r>
            <a:r>
              <a:rPr lang="ru-RU" sz="1800" b="1" dirty="0" smtClean="0">
                <a:solidFill>
                  <a:srgbClr val="003366"/>
                </a:solidFill>
                <a:latin typeface="Times New Roman" pitchFamily="18" charset="0"/>
              </a:rPr>
              <a:t>, обусловленных спецификой публичной деятельности;</a:t>
            </a:r>
          </a:p>
          <a:p>
            <a:pPr marL="444500" lvl="1" indent="-265113" algn="just" eaLnBrk="1" hangingPunct="1">
              <a:spcBef>
                <a:spcPct val="30000"/>
              </a:spcBef>
              <a:buClr>
                <a:srgbClr val="003366"/>
              </a:buClr>
              <a:buSzTx/>
              <a:buFont typeface="Wingdings" pitchFamily="2" charset="2"/>
              <a:buChar char="ü"/>
              <a:tabLst>
                <a:tab pos="444500" algn="l"/>
              </a:tabLst>
            </a:pPr>
            <a:r>
              <a:rPr lang="ru-RU" sz="1800" b="1" dirty="0" smtClean="0">
                <a:solidFill>
                  <a:srgbClr val="800080"/>
                </a:solidFill>
                <a:latin typeface="Times New Roman" pitchFamily="18" charset="0"/>
              </a:rPr>
              <a:t>требований к служебному поведению</a:t>
            </a:r>
            <a:r>
              <a:rPr lang="ru-RU" sz="1800" b="1" dirty="0" smtClean="0">
                <a:solidFill>
                  <a:srgbClr val="003366"/>
                </a:solidFill>
                <a:latin typeface="Times New Roman" pitchFamily="18" charset="0"/>
              </a:rPr>
              <a:t>, предусмотренных законодательством Российской Федерации и локальными правовыми актами, общих принципов служебного поведения;</a:t>
            </a:r>
          </a:p>
          <a:p>
            <a:pPr marL="444500" lvl="1" indent="-265113" algn="just" eaLnBrk="1" hangingPunct="1">
              <a:spcBef>
                <a:spcPct val="30000"/>
              </a:spcBef>
              <a:buClr>
                <a:srgbClr val="003366"/>
              </a:buClr>
              <a:buSzTx/>
              <a:buFont typeface="Wingdings" pitchFamily="2" charset="2"/>
              <a:buChar char="ü"/>
              <a:tabLst>
                <a:tab pos="444500" algn="l"/>
              </a:tabLst>
            </a:pPr>
            <a:r>
              <a:rPr lang="ru-RU" sz="1800" b="1" dirty="0" smtClean="0">
                <a:solidFill>
                  <a:srgbClr val="800080"/>
                </a:solidFill>
                <a:latin typeface="Times New Roman" pitchFamily="18" charset="0"/>
              </a:rPr>
              <a:t>порядка предоставления сведений</a:t>
            </a:r>
            <a:r>
              <a:rPr lang="ru-RU" sz="1800" b="1" dirty="0" smtClean="0">
                <a:solidFill>
                  <a:srgbClr val="003366"/>
                </a:solidFill>
                <a:latin typeface="Times New Roman" pitchFamily="18" charset="0"/>
              </a:rPr>
              <a:t> о доходах, расходах, об имуществе и обязательствах имущественного характера гражданами, претендующими на замещение должностей и работниками (служащими);</a:t>
            </a:r>
          </a:p>
          <a:p>
            <a:pPr marL="444500" lvl="1" indent="-265113" algn="just" eaLnBrk="1" hangingPunct="1">
              <a:spcBef>
                <a:spcPct val="30000"/>
              </a:spcBef>
              <a:buClr>
                <a:srgbClr val="003366"/>
              </a:buClr>
              <a:buSzTx/>
              <a:buFont typeface="Wingdings" pitchFamily="2" charset="2"/>
              <a:buChar char="ü"/>
              <a:tabLst>
                <a:tab pos="444500" algn="l"/>
              </a:tabLst>
            </a:pPr>
            <a:r>
              <a:rPr lang="ru-RU" sz="1800" b="1" dirty="0" smtClean="0">
                <a:solidFill>
                  <a:srgbClr val="003366"/>
                </a:solidFill>
                <a:latin typeface="Times New Roman" pitchFamily="18" charset="0"/>
              </a:rPr>
              <a:t>порядка </a:t>
            </a:r>
            <a:r>
              <a:rPr lang="ru-RU" sz="1800" b="1" dirty="0" smtClean="0">
                <a:solidFill>
                  <a:srgbClr val="800080"/>
                </a:solidFill>
                <a:latin typeface="Times New Roman" pitchFamily="18" charset="0"/>
              </a:rPr>
              <a:t>уведомления представителя нанимателя </a:t>
            </a:r>
            <a:r>
              <a:rPr lang="ru-RU" sz="1800" i="1" dirty="0" smtClean="0">
                <a:solidFill>
                  <a:srgbClr val="800080"/>
                </a:solidFill>
                <a:latin typeface="Times New Roman" pitchFamily="18" charset="0"/>
              </a:rPr>
              <a:t>(работодателя)</a:t>
            </a:r>
            <a:r>
              <a:rPr lang="ru-RU" sz="1800" b="1" dirty="0" smtClean="0">
                <a:solidFill>
                  <a:srgbClr val="800080"/>
                </a:solidFill>
                <a:latin typeface="Times New Roman" pitchFamily="18" charset="0"/>
              </a:rPr>
              <a:t> о фактах обращения в целях склонения работника (служащего) к совершению коррупционных правонарушений</a:t>
            </a:r>
            <a:r>
              <a:rPr lang="ru-RU" sz="1800" b="1" dirty="0" smtClean="0">
                <a:solidFill>
                  <a:srgbClr val="003366"/>
                </a:solidFill>
                <a:latin typeface="Times New Roman" pitchFamily="18" charset="0"/>
              </a:rPr>
              <a:t>, перечня сведений, содержащихся в уведомлениях, организация проверки этих сведений и порядка регистрации уведомлений.</a:t>
            </a:r>
          </a:p>
        </p:txBody>
      </p:sp>
    </p:spTree>
  </p:cSld>
  <p:clrMapOvr>
    <a:masterClrMapping/>
  </p:clrMapOvr>
  <p:transition spd="slow">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p:cNvSpPr>
          <p:nvPr/>
        </p:nvSpPr>
        <p:spPr bwMode="auto">
          <a:xfrm>
            <a:off x="0" y="195263"/>
            <a:ext cx="9906000" cy="1098550"/>
          </a:xfrm>
          <a:prstGeom prst="rect">
            <a:avLst/>
          </a:prstGeom>
          <a:noFill/>
          <a:ln w="9525">
            <a:noFill/>
            <a:miter lim="800000"/>
            <a:headEnd/>
            <a:tailEnd/>
          </a:ln>
        </p:spPr>
        <p:txBody>
          <a:bodyPr lIns="0" tIns="0" rIns="0" bIns="0" anchor="ctr">
            <a:spAutoFit/>
          </a:bodyPr>
          <a:lstStyle/>
          <a:p>
            <a:pPr algn="ctr" eaLnBrk="0" hangingPunct="0">
              <a:spcBef>
                <a:spcPct val="0"/>
              </a:spcBef>
            </a:pPr>
            <a:r>
              <a:rPr lang="ru-RU" sz="1800" b="1" dirty="0">
                <a:solidFill>
                  <a:srgbClr val="800080"/>
                </a:solidFill>
              </a:rPr>
              <a:t>СИСТЕМА МЕР</a:t>
            </a:r>
            <a:br>
              <a:rPr lang="ru-RU" sz="1800" b="1" dirty="0">
                <a:solidFill>
                  <a:srgbClr val="800080"/>
                </a:solidFill>
              </a:rPr>
            </a:br>
            <a:r>
              <a:rPr lang="ru-RU" sz="1800" b="1" dirty="0">
                <a:solidFill>
                  <a:srgbClr val="800080"/>
                </a:solidFill>
              </a:rPr>
              <a:t>ПО ОБЕСПЕЧЕНИЮ </a:t>
            </a:r>
            <a:r>
              <a:rPr lang="ru-RU" sz="1800" b="1" dirty="0" smtClean="0">
                <a:solidFill>
                  <a:srgbClr val="800080"/>
                </a:solidFill>
              </a:rPr>
              <a:t>СОБЛЮДЕНИЯ РАБОТНИКАМИ (СЛУЖАЩИМИ) </a:t>
            </a:r>
            <a:r>
              <a:rPr lang="ru-RU" sz="1800" b="1" dirty="0">
                <a:solidFill>
                  <a:srgbClr val="800080"/>
                </a:solidFill>
              </a:rPr>
              <a:t/>
            </a:r>
            <a:br>
              <a:rPr lang="ru-RU" sz="1800" b="1" dirty="0">
                <a:solidFill>
                  <a:srgbClr val="800080"/>
                </a:solidFill>
              </a:rPr>
            </a:br>
            <a:r>
              <a:rPr lang="ru-RU" sz="1800" b="1" dirty="0">
                <a:solidFill>
                  <a:srgbClr val="003366"/>
                </a:solidFill>
              </a:rPr>
              <a:t>ограничений, запретов, требований к служебному поведению, </a:t>
            </a:r>
            <a:br>
              <a:rPr lang="ru-RU" sz="1800" b="1" dirty="0">
                <a:solidFill>
                  <a:srgbClr val="003366"/>
                </a:solidFill>
              </a:rPr>
            </a:br>
            <a:r>
              <a:rPr lang="ru-RU" sz="1800" b="1" dirty="0">
                <a:solidFill>
                  <a:srgbClr val="003366"/>
                </a:solidFill>
              </a:rPr>
              <a:t>общих принципов служебного поведения</a:t>
            </a:r>
          </a:p>
        </p:txBody>
      </p:sp>
      <p:sp>
        <p:nvSpPr>
          <p:cNvPr id="33795" name="Rectangle 3"/>
          <p:cNvSpPr>
            <a:spLocks/>
          </p:cNvSpPr>
          <p:nvPr/>
        </p:nvSpPr>
        <p:spPr bwMode="auto">
          <a:xfrm>
            <a:off x="254000" y="1449388"/>
            <a:ext cx="9458325" cy="4638694"/>
          </a:xfrm>
          <a:prstGeom prst="foldedCorner">
            <a:avLst>
              <a:gd name="adj" fmla="val 12500"/>
            </a:avLst>
          </a:prstGeom>
          <a:solidFill>
            <a:srgbClr val="FDFECE"/>
          </a:solidFill>
          <a:ln w="31750">
            <a:solidFill>
              <a:srgbClr val="800080"/>
            </a:solidFill>
            <a:round/>
            <a:headEnd/>
            <a:tailEnd/>
          </a:ln>
        </p:spPr>
        <p:txBody>
          <a:bodyPr tIns="108000" bIns="0">
            <a:spAutoFit/>
          </a:bodyPr>
          <a:lstStyle/>
          <a:p>
            <a:pPr marL="266700" indent="-266700" eaLnBrk="0" hangingPunct="0">
              <a:spcBef>
                <a:spcPct val="30000"/>
              </a:spcBef>
              <a:buClr>
                <a:schemeClr val="accent1"/>
              </a:buClr>
              <a:buSzPct val="70000"/>
              <a:tabLst>
                <a:tab pos="266700" algn="l"/>
              </a:tabLst>
            </a:pPr>
            <a:r>
              <a:rPr lang="ru-RU" sz="1700" b="1" dirty="0">
                <a:solidFill>
                  <a:srgbClr val="800080"/>
                </a:solidFill>
                <a:latin typeface="Georgia" pitchFamily="18" charset="0"/>
              </a:rPr>
              <a:t>2. </a:t>
            </a:r>
            <a:r>
              <a:rPr lang="ru-RU" sz="1700" b="1" dirty="0">
                <a:solidFill>
                  <a:srgbClr val="800080"/>
                </a:solidFill>
              </a:rPr>
              <a:t>Проверка сведений,</a:t>
            </a:r>
            <a:r>
              <a:rPr lang="ru-RU" sz="1700" b="1" dirty="0">
                <a:solidFill>
                  <a:srgbClr val="19056F"/>
                </a:solidFill>
              </a:rPr>
              <a:t> </a:t>
            </a:r>
            <a:r>
              <a:rPr lang="ru-RU" sz="1700" b="1" dirty="0">
                <a:solidFill>
                  <a:srgbClr val="003366"/>
                </a:solidFill>
              </a:rPr>
              <a:t>представленных гражданами, претендующими на замещение </a:t>
            </a:r>
            <a:r>
              <a:rPr lang="ru-RU" sz="1700" b="1" dirty="0" smtClean="0">
                <a:solidFill>
                  <a:srgbClr val="003366"/>
                </a:solidFill>
              </a:rPr>
              <a:t>должностей, </a:t>
            </a:r>
            <a:r>
              <a:rPr lang="ru-RU" sz="1700" b="1" dirty="0">
                <a:solidFill>
                  <a:srgbClr val="003366"/>
                </a:solidFill>
              </a:rPr>
              <a:t>предусматривающая, в том числе, организацию взаимодействия по данному вопросу с подразделениями правоохранительных органов.</a:t>
            </a:r>
          </a:p>
          <a:p>
            <a:pPr marL="266700" indent="-266700" eaLnBrk="0" hangingPunct="0">
              <a:spcBef>
                <a:spcPct val="30000"/>
              </a:spcBef>
              <a:buClr>
                <a:schemeClr val="accent1"/>
              </a:buClr>
              <a:buSzPct val="70000"/>
              <a:tabLst>
                <a:tab pos="266700" algn="l"/>
              </a:tabLst>
            </a:pPr>
            <a:r>
              <a:rPr lang="ru-RU" sz="1700" b="1" dirty="0">
                <a:solidFill>
                  <a:srgbClr val="800080"/>
                </a:solidFill>
              </a:rPr>
              <a:t>3. Выявление и устранение причин и условий, с</a:t>
            </a:r>
            <a:r>
              <a:rPr lang="ru-RU" sz="1700" b="1" dirty="0">
                <a:solidFill>
                  <a:srgbClr val="003366"/>
                </a:solidFill>
              </a:rPr>
              <a:t>пособствующих возникновению конфликта интересов </a:t>
            </a:r>
            <a:r>
              <a:rPr lang="ru-RU" sz="1700" b="1" dirty="0" smtClean="0">
                <a:solidFill>
                  <a:srgbClr val="003366"/>
                </a:solidFill>
              </a:rPr>
              <a:t>в учреждении</a:t>
            </a:r>
            <a:endParaRPr lang="ru-RU" sz="1700" b="1" dirty="0">
              <a:solidFill>
                <a:srgbClr val="003366"/>
              </a:solidFill>
            </a:endParaRPr>
          </a:p>
          <a:p>
            <a:pPr marL="266700" indent="-266700" eaLnBrk="0" hangingPunct="0">
              <a:spcBef>
                <a:spcPct val="30000"/>
              </a:spcBef>
              <a:buClr>
                <a:schemeClr val="accent1"/>
              </a:buClr>
              <a:buSzPct val="70000"/>
              <a:tabLst>
                <a:tab pos="266700" algn="l"/>
              </a:tabLst>
            </a:pPr>
            <a:r>
              <a:rPr lang="ru-RU" sz="1700" b="1" dirty="0">
                <a:solidFill>
                  <a:srgbClr val="800080"/>
                </a:solidFill>
              </a:rPr>
              <a:t>4. Правовое просвещение</a:t>
            </a:r>
            <a:r>
              <a:rPr lang="ru-RU" sz="1700" b="1" dirty="0">
                <a:solidFill>
                  <a:srgbClr val="003366"/>
                </a:solidFill>
              </a:rPr>
              <a:t> </a:t>
            </a:r>
            <a:r>
              <a:rPr lang="ru-RU" sz="1700" b="1" dirty="0" smtClean="0">
                <a:solidFill>
                  <a:srgbClr val="003366"/>
                </a:solidFill>
              </a:rPr>
              <a:t>работников (служащих).</a:t>
            </a:r>
            <a:endParaRPr lang="ru-RU" sz="1700" b="1" dirty="0">
              <a:solidFill>
                <a:srgbClr val="003366"/>
              </a:solidFill>
            </a:endParaRPr>
          </a:p>
          <a:p>
            <a:pPr marL="266700" indent="-266700" eaLnBrk="0" hangingPunct="0">
              <a:spcBef>
                <a:spcPct val="30000"/>
              </a:spcBef>
              <a:buClr>
                <a:schemeClr val="accent1"/>
              </a:buClr>
              <a:buSzPct val="70000"/>
              <a:tabLst>
                <a:tab pos="266700" algn="l"/>
              </a:tabLst>
            </a:pPr>
            <a:r>
              <a:rPr lang="ru-RU" sz="1700" b="1" dirty="0">
                <a:solidFill>
                  <a:srgbClr val="800080"/>
                </a:solidFill>
              </a:rPr>
              <a:t>5. Оказание</a:t>
            </a:r>
            <a:r>
              <a:rPr lang="ru-RU" sz="1700" b="1" dirty="0">
                <a:solidFill>
                  <a:srgbClr val="003366"/>
                </a:solidFill>
              </a:rPr>
              <a:t> </a:t>
            </a:r>
            <a:r>
              <a:rPr lang="ru-RU" sz="1700" b="1" dirty="0" smtClean="0">
                <a:solidFill>
                  <a:srgbClr val="003366"/>
                </a:solidFill>
              </a:rPr>
              <a:t>консультативной </a:t>
            </a:r>
            <a:r>
              <a:rPr lang="ru-RU" sz="1700" b="1" dirty="0">
                <a:solidFill>
                  <a:srgbClr val="003366"/>
                </a:solidFill>
              </a:rPr>
              <a:t>помощи по вопросам, связанным с применением на практике требований к служебному поведению и общих принципов служебного </a:t>
            </a:r>
            <a:r>
              <a:rPr lang="ru-RU" sz="1700" b="1" dirty="0" smtClean="0">
                <a:solidFill>
                  <a:srgbClr val="003366"/>
                </a:solidFill>
              </a:rPr>
              <a:t>поведения, </a:t>
            </a:r>
            <a:r>
              <a:rPr lang="ru-RU" sz="1700" b="1" dirty="0">
                <a:solidFill>
                  <a:srgbClr val="003366"/>
                </a:solidFill>
              </a:rPr>
              <a:t>а также с уведомлением </a:t>
            </a:r>
            <a:r>
              <a:rPr lang="ru-RU" sz="1700" b="1" dirty="0" smtClean="0">
                <a:solidFill>
                  <a:srgbClr val="003366"/>
                </a:solidFill>
              </a:rPr>
              <a:t>представителя нанимателя (работодателя) </a:t>
            </a:r>
            <a:r>
              <a:rPr lang="ru-RU" sz="1700" b="1" dirty="0">
                <a:solidFill>
                  <a:srgbClr val="003366"/>
                </a:solidFill>
              </a:rPr>
              <a:t>о фактах совершения </a:t>
            </a:r>
            <a:r>
              <a:rPr lang="ru-RU" sz="1700" b="1" dirty="0" smtClean="0">
                <a:solidFill>
                  <a:srgbClr val="003366"/>
                </a:solidFill>
              </a:rPr>
              <a:t>работниками (служащими) </a:t>
            </a:r>
            <a:r>
              <a:rPr lang="ru-RU" sz="1700" b="1" dirty="0">
                <a:solidFill>
                  <a:srgbClr val="003366"/>
                </a:solidFill>
              </a:rPr>
              <a:t>коррупционных и иных правонарушений, непредставления ими сведений либо представления недостоверных или неполных сведений о доходах</a:t>
            </a:r>
            <a:r>
              <a:rPr lang="ru-RU" sz="1700" b="1" dirty="0" smtClean="0">
                <a:solidFill>
                  <a:srgbClr val="003366"/>
                </a:solidFill>
              </a:rPr>
              <a:t>, расходах, </a:t>
            </a:r>
            <a:r>
              <a:rPr lang="ru-RU" sz="1700" b="1" dirty="0">
                <a:solidFill>
                  <a:srgbClr val="003366"/>
                </a:solidFill>
              </a:rPr>
              <a:t>об имуществе и обязательствах имущественного характера.</a:t>
            </a:r>
          </a:p>
          <a:p>
            <a:pPr marL="266700" indent="-266700" eaLnBrk="0" hangingPunct="0">
              <a:spcBef>
                <a:spcPct val="30000"/>
              </a:spcBef>
              <a:buClr>
                <a:schemeClr val="accent1"/>
              </a:buClr>
              <a:buSzPct val="70000"/>
              <a:tabLst>
                <a:tab pos="266700" algn="l"/>
              </a:tabLst>
            </a:pPr>
            <a:r>
              <a:rPr lang="ru-RU" sz="1700" b="1" dirty="0">
                <a:solidFill>
                  <a:srgbClr val="800080"/>
                </a:solidFill>
              </a:rPr>
              <a:t>6.</a:t>
            </a:r>
            <a:r>
              <a:rPr lang="ru-RU" sz="1700" b="1" dirty="0">
                <a:solidFill>
                  <a:srgbClr val="003366"/>
                </a:solidFill>
              </a:rPr>
              <a:t> Обеспечение </a:t>
            </a:r>
            <a:r>
              <a:rPr lang="ru-RU" sz="1700" b="1" dirty="0">
                <a:solidFill>
                  <a:srgbClr val="800080"/>
                </a:solidFill>
              </a:rPr>
              <a:t>деятельности комиссий по соблюдению требований к служебному поведению </a:t>
            </a:r>
            <a:r>
              <a:rPr lang="ru-RU" sz="1700" b="1" dirty="0" smtClean="0">
                <a:solidFill>
                  <a:srgbClr val="800080"/>
                </a:solidFill>
              </a:rPr>
              <a:t>и </a:t>
            </a:r>
            <a:r>
              <a:rPr lang="ru-RU" sz="1700" b="1" dirty="0">
                <a:solidFill>
                  <a:srgbClr val="800080"/>
                </a:solidFill>
              </a:rPr>
              <a:t>урегулированию конфликта интересов.</a:t>
            </a:r>
          </a:p>
        </p:txBody>
      </p:sp>
    </p:spTree>
  </p:cSld>
  <p:clrMapOvr>
    <a:masterClrMapping/>
  </p:clrMapOvr>
  <p:transition spd="slow">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5"/>
          <p:cNvSpPr>
            <a:spLocks noChangeArrowheads="1" noChangeShapeType="1" noTextEdit="1"/>
          </p:cNvSpPr>
          <p:nvPr/>
        </p:nvSpPr>
        <p:spPr bwMode="auto">
          <a:xfrm>
            <a:off x="4117975" y="428625"/>
            <a:ext cx="1619250" cy="361950"/>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solidFill>
                  <a:srgbClr val="800080"/>
                </a:solidFill>
                <a:effectLst>
                  <a:prstShdw prst="shdw17" dist="17961" dir="2700000">
                    <a:srgbClr val="FFCCFF"/>
                  </a:prstShdw>
                </a:effectLst>
                <a:latin typeface="Georgia"/>
              </a:rPr>
              <a:t>ВЫВОДЫ</a:t>
            </a:r>
          </a:p>
        </p:txBody>
      </p:sp>
      <p:sp>
        <p:nvSpPr>
          <p:cNvPr id="34819" name="AutoShape 6"/>
          <p:cNvSpPr>
            <a:spLocks noChangeArrowheads="1"/>
          </p:cNvSpPr>
          <p:nvPr/>
        </p:nvSpPr>
        <p:spPr bwMode="auto">
          <a:xfrm>
            <a:off x="315913" y="1293446"/>
            <a:ext cx="9275762" cy="1273908"/>
          </a:xfrm>
          <a:prstGeom prst="bevel">
            <a:avLst>
              <a:gd name="adj" fmla="val 5356"/>
            </a:avLst>
          </a:prstGeom>
          <a:solidFill>
            <a:srgbClr val="D9F1FF"/>
          </a:solidFill>
          <a:ln w="9525">
            <a:solidFill>
              <a:srgbClr val="800080"/>
            </a:solidFill>
            <a:miter lim="800000"/>
            <a:headEnd/>
            <a:tailEnd/>
          </a:ln>
          <a:effectLst>
            <a:outerShdw dist="53882" dir="2700000" algn="ctr" rotWithShape="0">
              <a:srgbClr val="FFCCFF"/>
            </a:outerShdw>
          </a:effectLst>
        </p:spPr>
        <p:txBody>
          <a:bodyPr tIns="108000" bIns="108000" anchor="ctr">
            <a:spAutoFit/>
          </a:bodyPr>
          <a:lstStyle/>
          <a:p>
            <a:pPr algn="just"/>
            <a:r>
              <a:rPr lang="ru-RU" sz="2000" b="1" dirty="0">
                <a:solidFill>
                  <a:srgbClr val="003366"/>
                </a:solidFill>
              </a:rPr>
              <a:t>В основе организации работы по урегулированию конфликта интересов </a:t>
            </a:r>
            <a:r>
              <a:rPr lang="ru-RU" sz="2000" b="1" dirty="0" smtClean="0">
                <a:solidFill>
                  <a:srgbClr val="003366"/>
                </a:solidFill>
              </a:rPr>
              <a:t> </a:t>
            </a:r>
            <a:r>
              <a:rPr lang="ru-RU" sz="2000" b="1" dirty="0">
                <a:solidFill>
                  <a:srgbClr val="003366"/>
                </a:solidFill>
              </a:rPr>
              <a:t>должно быть </a:t>
            </a:r>
            <a:r>
              <a:rPr lang="ru-RU" sz="2000" b="1" dirty="0">
                <a:solidFill>
                  <a:srgbClr val="800080"/>
                </a:solidFill>
              </a:rPr>
              <a:t>ОБЕСПЕЧЕНИЕ ИСПОЛНЕНИЯ</a:t>
            </a:r>
            <a:r>
              <a:rPr lang="ru-RU" sz="2000" b="1" dirty="0">
                <a:solidFill>
                  <a:srgbClr val="003366"/>
                </a:solidFill>
              </a:rPr>
              <a:t> </a:t>
            </a:r>
            <a:r>
              <a:rPr lang="ru-RU" sz="2000" b="1" dirty="0" smtClean="0">
                <a:solidFill>
                  <a:srgbClr val="003366"/>
                </a:solidFill>
              </a:rPr>
              <a:t>работниками (служащими) </a:t>
            </a:r>
            <a:r>
              <a:rPr lang="ru-RU" sz="2000" b="1" dirty="0">
                <a:solidFill>
                  <a:srgbClr val="800080"/>
                </a:solidFill>
              </a:rPr>
              <a:t>обязанностей</a:t>
            </a:r>
            <a:r>
              <a:rPr lang="ru-RU" sz="2000" b="1" dirty="0">
                <a:solidFill>
                  <a:srgbClr val="003366"/>
                </a:solidFill>
              </a:rPr>
              <a:t>, предусмотренных </a:t>
            </a:r>
            <a:r>
              <a:rPr lang="ru-RU" sz="2000" b="1" i="1" dirty="0">
                <a:solidFill>
                  <a:srgbClr val="800080"/>
                </a:solidFill>
              </a:rPr>
              <a:t>ст. 11 </a:t>
            </a:r>
            <a:r>
              <a:rPr lang="ru-RU" sz="2000" b="1" i="1" dirty="0">
                <a:solidFill>
                  <a:srgbClr val="003366"/>
                </a:solidFill>
              </a:rPr>
              <a:t>Федерального закона </a:t>
            </a:r>
            <a:r>
              <a:rPr lang="ru-RU" sz="2000" b="1" i="1" dirty="0">
                <a:solidFill>
                  <a:srgbClr val="800080"/>
                </a:solidFill>
              </a:rPr>
              <a:t>№ 273-ФЗ.</a:t>
            </a:r>
          </a:p>
        </p:txBody>
      </p:sp>
      <p:sp>
        <p:nvSpPr>
          <p:cNvPr id="34820" name="AutoShape 7"/>
          <p:cNvSpPr>
            <a:spLocks noChangeArrowheads="1"/>
          </p:cNvSpPr>
          <p:nvPr/>
        </p:nvSpPr>
        <p:spPr bwMode="auto">
          <a:xfrm>
            <a:off x="315913" y="2937799"/>
            <a:ext cx="9275762" cy="1617403"/>
          </a:xfrm>
          <a:prstGeom prst="bevel">
            <a:avLst>
              <a:gd name="adj" fmla="val 5356"/>
            </a:avLst>
          </a:prstGeom>
          <a:solidFill>
            <a:srgbClr val="D9F1FF"/>
          </a:solidFill>
          <a:ln w="9525">
            <a:solidFill>
              <a:srgbClr val="800080"/>
            </a:solidFill>
            <a:miter lim="800000"/>
            <a:headEnd/>
            <a:tailEnd/>
          </a:ln>
          <a:effectLst>
            <a:outerShdw dist="53882" dir="2700000" algn="ctr" rotWithShape="0">
              <a:srgbClr val="FFCCFF"/>
            </a:outerShdw>
          </a:effectLst>
        </p:spPr>
        <p:txBody>
          <a:bodyPr tIns="108000" bIns="108000" anchor="ctr">
            <a:spAutoFit/>
          </a:bodyPr>
          <a:lstStyle/>
          <a:p>
            <a:pPr algn="just"/>
            <a:r>
              <a:rPr lang="ru-RU" sz="2000" b="1" i="1" dirty="0">
                <a:solidFill>
                  <a:srgbClr val="800080"/>
                </a:solidFill>
              </a:rPr>
              <a:t>Ст. 11</a:t>
            </a:r>
            <a:r>
              <a:rPr lang="ru-RU" sz="2000" b="1" i="1" dirty="0">
                <a:solidFill>
                  <a:srgbClr val="003366"/>
                </a:solidFill>
              </a:rPr>
              <a:t> Федерального закона</a:t>
            </a:r>
            <a:r>
              <a:rPr lang="ru-RU" sz="2000" b="1" dirty="0">
                <a:solidFill>
                  <a:srgbClr val="003366"/>
                </a:solidFill>
              </a:rPr>
              <a:t>, прежде всего, </a:t>
            </a:r>
            <a:r>
              <a:rPr lang="ru-RU" sz="2000" b="1" dirty="0">
                <a:solidFill>
                  <a:srgbClr val="800080"/>
                </a:solidFill>
              </a:rPr>
              <a:t>установлена обязанность</a:t>
            </a:r>
            <a:r>
              <a:rPr lang="ru-RU" sz="2000" b="1" dirty="0">
                <a:solidFill>
                  <a:srgbClr val="003366"/>
                </a:solidFill>
              </a:rPr>
              <a:t> </a:t>
            </a:r>
            <a:r>
              <a:rPr lang="ru-RU" sz="2000" b="1" dirty="0" smtClean="0">
                <a:solidFill>
                  <a:srgbClr val="003366"/>
                </a:solidFill>
              </a:rPr>
              <a:t>работника (служащего) </a:t>
            </a:r>
            <a:r>
              <a:rPr lang="ru-RU" sz="2000" b="1" dirty="0">
                <a:solidFill>
                  <a:srgbClr val="003366"/>
                </a:solidFill>
              </a:rPr>
              <a:t>в письменной форме </a:t>
            </a:r>
            <a:r>
              <a:rPr lang="ru-RU" sz="2000" b="1" dirty="0">
                <a:solidFill>
                  <a:srgbClr val="800080"/>
                </a:solidFill>
              </a:rPr>
              <a:t>уведомить</a:t>
            </a:r>
            <a:r>
              <a:rPr lang="ru-RU" sz="2000" b="1" dirty="0">
                <a:solidFill>
                  <a:srgbClr val="003366"/>
                </a:solidFill>
              </a:rPr>
              <a:t> своего непосредственного начальника </a:t>
            </a:r>
            <a:r>
              <a:rPr lang="ru-RU" sz="2000" b="1" dirty="0" smtClean="0">
                <a:solidFill>
                  <a:srgbClr val="800080"/>
                </a:solidFill>
              </a:rPr>
              <a:t>О ВОЗНИКНОВЕНИИ ИЛИ </a:t>
            </a:r>
            <a:r>
              <a:rPr lang="ru-RU" sz="2000" b="1" dirty="0">
                <a:solidFill>
                  <a:srgbClr val="800080"/>
                </a:solidFill>
              </a:rPr>
              <a:t>ВОЗМОЖНОСТИ ВОЗНИКНОВЕНИЯ </a:t>
            </a:r>
            <a:r>
              <a:rPr lang="ru-RU" sz="2000" b="1" dirty="0">
                <a:solidFill>
                  <a:srgbClr val="003366"/>
                </a:solidFill>
              </a:rPr>
              <a:t>конфликта интересов.</a:t>
            </a:r>
          </a:p>
        </p:txBody>
      </p:sp>
      <p:sp>
        <p:nvSpPr>
          <p:cNvPr id="34821" name="AutoShape 8"/>
          <p:cNvSpPr>
            <a:spLocks noChangeArrowheads="1"/>
          </p:cNvSpPr>
          <p:nvPr/>
        </p:nvSpPr>
        <p:spPr bwMode="auto">
          <a:xfrm>
            <a:off x="315913" y="4804699"/>
            <a:ext cx="9275762" cy="1617403"/>
          </a:xfrm>
          <a:prstGeom prst="bevel">
            <a:avLst>
              <a:gd name="adj" fmla="val 5356"/>
            </a:avLst>
          </a:prstGeom>
          <a:solidFill>
            <a:srgbClr val="D9F1FF"/>
          </a:solidFill>
          <a:ln w="9525">
            <a:solidFill>
              <a:srgbClr val="800080"/>
            </a:solidFill>
            <a:miter lim="800000"/>
            <a:headEnd/>
            <a:tailEnd/>
          </a:ln>
          <a:effectLst>
            <a:outerShdw dist="53882" dir="2700000" algn="ctr" rotWithShape="0">
              <a:srgbClr val="FFCCFF"/>
            </a:outerShdw>
          </a:effectLst>
        </p:spPr>
        <p:txBody>
          <a:bodyPr tIns="108000" bIns="108000" anchor="ctr">
            <a:spAutoFit/>
          </a:bodyPr>
          <a:lstStyle/>
          <a:p>
            <a:pPr algn="just"/>
            <a:r>
              <a:rPr lang="ru-RU" sz="2000" b="1" dirty="0">
                <a:solidFill>
                  <a:srgbClr val="800080"/>
                </a:solidFill>
              </a:rPr>
              <a:t>Непринятие </a:t>
            </a:r>
            <a:r>
              <a:rPr lang="ru-RU" sz="2000" b="1" dirty="0" smtClean="0">
                <a:solidFill>
                  <a:srgbClr val="800080"/>
                </a:solidFill>
              </a:rPr>
              <a:t>работником (служащим),</a:t>
            </a:r>
            <a:r>
              <a:rPr lang="ru-RU" sz="2000" b="1" dirty="0" smtClean="0">
                <a:solidFill>
                  <a:srgbClr val="003366"/>
                </a:solidFill>
              </a:rPr>
              <a:t> </a:t>
            </a:r>
            <a:r>
              <a:rPr lang="ru-RU" sz="2000" b="1" dirty="0">
                <a:solidFill>
                  <a:srgbClr val="003366"/>
                </a:solidFill>
              </a:rPr>
              <a:t>являющимся стороной конфликта интересов, </a:t>
            </a:r>
            <a:r>
              <a:rPr lang="ru-RU" sz="2000" b="1" dirty="0">
                <a:solidFill>
                  <a:srgbClr val="800080"/>
                </a:solidFill>
              </a:rPr>
              <a:t>мер по предотвращению или урегулированию конфликта интересов</a:t>
            </a:r>
            <a:r>
              <a:rPr lang="ru-RU" sz="2000" b="1" dirty="0">
                <a:solidFill>
                  <a:srgbClr val="003366"/>
                </a:solidFill>
              </a:rPr>
              <a:t> является </a:t>
            </a:r>
            <a:r>
              <a:rPr lang="ru-RU" sz="2000" b="1" dirty="0">
                <a:solidFill>
                  <a:srgbClr val="800080"/>
                </a:solidFill>
              </a:rPr>
              <a:t>ПРАВОНАРУШЕНИЕМ, влекущим УВОЛЬНЕНИЕ</a:t>
            </a:r>
            <a:r>
              <a:rPr lang="ru-RU" sz="2000" b="1" dirty="0">
                <a:solidFill>
                  <a:srgbClr val="003366"/>
                </a:solidFill>
              </a:rPr>
              <a:t> </a:t>
            </a:r>
            <a:r>
              <a:rPr lang="ru-RU" sz="2000" b="1" dirty="0" smtClean="0">
                <a:solidFill>
                  <a:srgbClr val="003366"/>
                </a:solidFill>
              </a:rPr>
              <a:t>с должности.</a:t>
            </a:r>
            <a:endParaRPr lang="ru-RU" sz="2000" b="1" dirty="0">
              <a:solidFill>
                <a:srgbClr val="003366"/>
              </a:solidFill>
            </a:endParaRPr>
          </a:p>
        </p:txBody>
      </p:sp>
    </p:spTree>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p:txBody>
          <a:bodyPr/>
          <a:lstStyle/>
          <a:p>
            <a:pPr algn="ctr"/>
            <a:r>
              <a:rPr lang="ru-RU" dirty="0" smtClean="0">
                <a:latin typeface="Times New Roman" panose="02020603050405020304" pitchFamily="18" charset="0"/>
                <a:cs typeface="Times New Roman" panose="02020603050405020304" pitchFamily="18" charset="0"/>
              </a:rPr>
              <a:t>Спасибо за внимание!</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A7037ECA-21E4-404D-B2BC-8663351594C7}" type="slidenum">
              <a:rPr lang="en-US" smtClean="0"/>
              <a:pPr/>
              <a:t>28</a:t>
            </a:fld>
            <a:endParaRPr lang="en-US"/>
          </a:p>
        </p:txBody>
      </p:sp>
    </p:spTree>
    <p:extLst>
      <p:ext uri="{BB962C8B-B14F-4D97-AF65-F5344CB8AC3E}">
        <p14:creationId xmlns:p14="http://schemas.microsoft.com/office/powerpoint/2010/main" val="12899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bwMode="auto">
          <a:xfrm>
            <a:off x="801688" y="204788"/>
            <a:ext cx="8312150" cy="609600"/>
          </a:xfrm>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Ctr="0" compatLnSpc="1">
            <a:prstTxWarp prst="textNoShape">
              <a:avLst/>
            </a:prstTxWarp>
            <a:spAutoFit/>
          </a:bodyPr>
          <a:lstStyle/>
          <a:p>
            <a:pPr algn="ctr">
              <a:defRPr/>
            </a:pPr>
            <a:r>
              <a:rPr kumimoji="1" lang="ru-RU" sz="2000" b="1" cap="none" dirty="0" smtClean="0">
                <a:solidFill>
                  <a:srgbClr val="800080"/>
                </a:solidFill>
                <a:effectLst>
                  <a:outerShdw blurRad="38100" dist="38100" dir="2700000" algn="tl">
                    <a:srgbClr val="C0C0C0"/>
                  </a:outerShdw>
                </a:effectLst>
                <a:latin typeface="Georgia" pitchFamily="18" charset="0"/>
                <a:cs typeface="Times New Roman" pitchFamily="18" charset="0"/>
              </a:rPr>
              <a:t>РЕЗУЛЬТАТЫ СОЦИОЛОГИЧЕСКОГО ИССЛЕДОВАНИЯ</a:t>
            </a:r>
            <a:r>
              <a:rPr lang="ru-RU" sz="2000" b="1" cap="none" dirty="0" smtClean="0">
                <a:solidFill>
                  <a:srgbClr val="800000"/>
                </a:solidFill>
                <a:effectLst/>
                <a:latin typeface="Book Antiqua" pitchFamily="18" charset="0"/>
              </a:rPr>
              <a:t> </a:t>
            </a:r>
            <a:r>
              <a:rPr lang="en-US" sz="2000" b="1" cap="none" dirty="0" smtClean="0">
                <a:solidFill>
                  <a:srgbClr val="800000"/>
                </a:solidFill>
                <a:effectLst/>
                <a:latin typeface="Book Antiqua" pitchFamily="18" charset="0"/>
              </a:rPr>
              <a:t/>
            </a:r>
            <a:br>
              <a:rPr lang="en-US" sz="2000" b="1" cap="none" dirty="0" smtClean="0">
                <a:solidFill>
                  <a:srgbClr val="800000"/>
                </a:solidFill>
                <a:effectLst/>
                <a:latin typeface="Book Antiqua" pitchFamily="18" charset="0"/>
              </a:rPr>
            </a:br>
            <a:r>
              <a:rPr kumimoji="1" lang="ru-RU" sz="2000" b="1" cap="none" dirty="0" smtClean="0">
                <a:solidFill>
                  <a:srgbClr val="003366"/>
                </a:solidFill>
                <a:effectLst>
                  <a:outerShdw blurRad="38100" dist="38100" dir="2700000" algn="tl">
                    <a:srgbClr val="C0C0C0"/>
                  </a:outerShdw>
                </a:effectLst>
                <a:latin typeface="Georgia" pitchFamily="18" charset="0"/>
                <a:cs typeface="Times New Roman" pitchFamily="18" charset="0"/>
              </a:rPr>
              <a:t>о проявлениях конфликтов в государственной гражданской службе</a:t>
            </a:r>
          </a:p>
        </p:txBody>
      </p:sp>
      <p:sp>
        <p:nvSpPr>
          <p:cNvPr id="11267" name="Rectangle 3"/>
          <p:cNvSpPr>
            <a:spLocks noGrp="1"/>
          </p:cNvSpPr>
          <p:nvPr>
            <p:ph type="body" idx="4294967295"/>
          </p:nvPr>
        </p:nvSpPr>
        <p:spPr>
          <a:xfrm>
            <a:off x="865188" y="6243638"/>
            <a:ext cx="8112125" cy="493712"/>
          </a:xfrm>
        </p:spPr>
        <p:txBody>
          <a:bodyPr lIns="0" tIns="0" rIns="0" bIns="0">
            <a:spAutoFit/>
          </a:bodyPr>
          <a:lstStyle/>
          <a:p>
            <a:pPr marL="0" indent="0">
              <a:lnSpc>
                <a:spcPct val="80000"/>
              </a:lnSpc>
              <a:buFont typeface="Wingdings 2" pitchFamily="18" charset="2"/>
              <a:buNone/>
            </a:pPr>
            <a:r>
              <a:rPr lang="ru-RU" sz="1800" b="1" i="1" dirty="0" smtClean="0">
                <a:solidFill>
                  <a:srgbClr val="003366"/>
                </a:solidFill>
                <a:latin typeface="Book Antiqua" pitchFamily="18" charset="0"/>
              </a:rPr>
              <a:t>Около </a:t>
            </a:r>
            <a:r>
              <a:rPr lang="ru-RU" sz="1800" b="1" i="1" dirty="0" smtClean="0">
                <a:solidFill>
                  <a:srgbClr val="800080"/>
                </a:solidFill>
                <a:latin typeface="Book Antiqua" pitchFamily="18" charset="0"/>
              </a:rPr>
              <a:t>20% респондентов</a:t>
            </a:r>
            <a:r>
              <a:rPr lang="ru-RU" sz="1800" b="1" i="1" dirty="0" smtClean="0">
                <a:solidFill>
                  <a:srgbClr val="003366"/>
                </a:solidFill>
                <a:latin typeface="Book Antiqua" pitchFamily="18" charset="0"/>
              </a:rPr>
              <a:t> отмечают </a:t>
            </a:r>
            <a:r>
              <a:rPr lang="ru-RU" sz="1800" b="1" dirty="0" smtClean="0">
                <a:solidFill>
                  <a:srgbClr val="800080"/>
                </a:solidFill>
                <a:latin typeface="Book Antiqua" pitchFamily="18" charset="0"/>
              </a:rPr>
              <a:t>НАЛИЧИЕ</a:t>
            </a:r>
            <a:r>
              <a:rPr lang="ru-RU" sz="1800" b="1" i="1" dirty="0" smtClean="0">
                <a:solidFill>
                  <a:srgbClr val="003366"/>
                </a:solidFill>
                <a:latin typeface="Book Antiqua" pitchFamily="18" charset="0"/>
              </a:rPr>
              <a:t>  конфликта интересов</a:t>
            </a:r>
            <a:endParaRPr lang="ru-RU" sz="1800" dirty="0" smtClean="0">
              <a:solidFill>
                <a:srgbClr val="003366"/>
              </a:solidFill>
              <a:latin typeface="Book Antiqua" pitchFamily="18" charset="0"/>
            </a:endParaRPr>
          </a:p>
          <a:p>
            <a:pPr marL="0" indent="0" algn="r">
              <a:lnSpc>
                <a:spcPct val="80000"/>
              </a:lnSpc>
              <a:buFont typeface="Wingdings 2" pitchFamily="18" charset="2"/>
              <a:buNone/>
            </a:pPr>
            <a:r>
              <a:rPr lang="ru-RU" sz="1800" dirty="0" smtClean="0">
                <a:solidFill>
                  <a:srgbClr val="800080"/>
                </a:solidFill>
                <a:latin typeface="Franklin Gothic Book" pitchFamily="34" charset="0"/>
              </a:rPr>
              <a:t>ДК-ГГС-12</a:t>
            </a:r>
          </a:p>
        </p:txBody>
      </p:sp>
      <p:graphicFrame>
        <p:nvGraphicFramePr>
          <p:cNvPr id="11268" name="Object 7"/>
          <p:cNvGraphicFramePr>
            <a:graphicFrameLocks noChangeAspect="1"/>
          </p:cNvGraphicFramePr>
          <p:nvPr/>
        </p:nvGraphicFramePr>
        <p:xfrm>
          <a:off x="201613" y="1243013"/>
          <a:ext cx="9529762" cy="4867275"/>
        </p:xfrm>
        <a:graphic>
          <a:graphicData uri="http://schemas.openxmlformats.org/presentationml/2006/ole">
            <mc:AlternateContent xmlns:mc="http://schemas.openxmlformats.org/markup-compatibility/2006">
              <mc:Choice xmlns:v="urn:schemas-microsoft-com:vml" Requires="v">
                <p:oleObj spid="_x0000_s11273" name="Диаграмма" r:id="rId3" imgW="6560820" imgH="4396740" progId="MSGraph.Chart.8">
                  <p:embed followColorScheme="full"/>
                </p:oleObj>
              </mc:Choice>
              <mc:Fallback>
                <p:oleObj name="Диаграмма" r:id="rId3" imgW="6560820" imgH="4396740" progId="MSGraph.Chart.8">
                  <p:embed followColorScheme="full"/>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1243013"/>
                        <a:ext cx="9529762" cy="486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Line 8"/>
          <p:cNvSpPr>
            <a:spLocks noChangeShapeType="1"/>
          </p:cNvSpPr>
          <p:nvPr/>
        </p:nvSpPr>
        <p:spPr bwMode="auto">
          <a:xfrm>
            <a:off x="158750" y="6064250"/>
            <a:ext cx="9582150" cy="0"/>
          </a:xfrm>
          <a:prstGeom prst="line">
            <a:avLst/>
          </a:prstGeom>
          <a:noFill/>
          <a:ln w="38100" cmpd="dbl">
            <a:solidFill>
              <a:srgbClr val="FF6600"/>
            </a:solidFill>
            <a:round/>
            <a:headEnd/>
            <a:tailEnd/>
          </a:ln>
          <a:effectLst/>
        </p:spPr>
        <p:txBody>
          <a:bodyPr/>
          <a:lstStyle/>
          <a:p>
            <a:endParaRPr lang="ru-RU" dirty="0"/>
          </a:p>
        </p:txBody>
      </p:sp>
    </p:spTree>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062163" y="188913"/>
            <a:ext cx="5686425" cy="342900"/>
          </a:xfrm>
          <a:prstGeom prst="rect">
            <a:avLst/>
          </a:prstGeom>
        </p:spPr>
        <p:txBody>
          <a:bodyPr wrap="none" fromWordArt="1">
            <a:prstTxWarp prst="textPlain">
              <a:avLst>
                <a:gd name="adj" fmla="val 50000"/>
              </a:avLst>
            </a:prstTxWarp>
          </a:bodyPr>
          <a:lstStyle/>
          <a:p>
            <a:pPr algn="ctr"/>
            <a:r>
              <a:rPr lang="ru-RU" sz="2400" b="1" kern="10" dirty="0">
                <a:ln w="9525">
                  <a:noFill/>
                  <a:round/>
                  <a:headEnd/>
                  <a:tailEnd/>
                </a:ln>
                <a:gradFill rotWithShape="1">
                  <a:gsLst>
                    <a:gs pos="0">
                      <a:srgbClr val="650717"/>
                    </a:gs>
                    <a:gs pos="50000">
                      <a:srgbClr val="990099"/>
                    </a:gs>
                    <a:gs pos="100000">
                      <a:srgbClr val="650717"/>
                    </a:gs>
                  </a:gsLst>
                  <a:lin ang="2700000" scaled="1"/>
                </a:gradFill>
                <a:effectLst>
                  <a:prstShdw prst="shdw17" dist="17961" dir="2700000">
                    <a:srgbClr val="3D040E"/>
                  </a:prstShdw>
                </a:effectLst>
                <a:latin typeface="Times New Roman"/>
                <a:cs typeface="Times New Roman"/>
              </a:rPr>
              <a:t>КОНФЛИКТ ИНТЕРЕСОВ –</a:t>
            </a:r>
          </a:p>
        </p:txBody>
      </p:sp>
      <p:sp>
        <p:nvSpPr>
          <p:cNvPr id="12291" name="Text Box 3"/>
          <p:cNvSpPr txBox="1">
            <a:spLocks noChangeArrowheads="1"/>
          </p:cNvSpPr>
          <p:nvPr/>
        </p:nvSpPr>
        <p:spPr bwMode="auto">
          <a:xfrm>
            <a:off x="271463" y="765175"/>
            <a:ext cx="9255125" cy="6586418"/>
          </a:xfrm>
          <a:prstGeom prst="rect">
            <a:avLst/>
          </a:prstGeom>
          <a:noFill/>
          <a:ln w="38100">
            <a:noFill/>
            <a:miter lim="800000"/>
            <a:headEnd/>
            <a:tailEnd/>
          </a:ln>
          <a:effectLst/>
        </p:spPr>
        <p:txBody>
          <a:bodyPr lIns="0" tIns="0" rIns="0" bIns="0">
            <a:spAutoFit/>
          </a:bodyPr>
          <a:lstStyle/>
          <a:p>
            <a:r>
              <a:rPr lang="ru-RU" sz="2000" b="1" dirty="0" smtClean="0"/>
              <a:t>1. Под конфликтом интересов в настоящем Федеральном законе понимается ситуация, при которой личная заинтересованность (прямая или косвенная) лица, замещающего должность, замещение которой предусматривает обязанность принимать меры по предотвращению и урегулированию конфликта интересов, влияет или может повлиять на надлежащее, объективное и беспристрастное исполнение им должностных (служебных) обязанностей (осуществление полномочий).</a:t>
            </a:r>
          </a:p>
          <a:p>
            <a:r>
              <a:rPr lang="ru-RU" sz="2000" b="1" dirty="0" smtClean="0"/>
              <a:t>2. В </a:t>
            </a:r>
            <a:r>
              <a:rPr lang="ru-RU" sz="2000" b="1" dirty="0" smtClean="0">
                <a:hlinkClick r:id="rId2"/>
              </a:rPr>
              <a:t>части 1</a:t>
            </a:r>
            <a:r>
              <a:rPr lang="ru-RU" sz="2000" b="1" dirty="0" smtClean="0"/>
              <a:t> настоящей статьи под личной заинтересованностью понимается возможность получения доходов в виде денег, иного имущества, в том числе имущественных прав, услуг имущественного характера, результатов выполненных работ или каких-либо выгод (преимуществ) лицом, указанным в части 1 настоящей статьи, и (или) состоящими с ним в близком родстве или свойстве лицами (родителями, супругами, детьми, братьями, сестрами, а также братьями, сестрами, родителями, детьми супругов и супругами детей), гражданами или организациями, с которыми лицо, указанное в части 1 настоящей статьи, и (или) лица, состоящие с ним в близком родстве или свойстве, связаны имущественными, корпоративными или иными близкими отношениями.</a:t>
            </a:r>
          </a:p>
          <a:p>
            <a:r>
              <a:rPr lang="ru-RU" sz="2000" b="1" dirty="0" smtClean="0"/>
              <a:t/>
            </a:r>
            <a:br>
              <a:rPr lang="ru-RU" sz="2000" b="1" dirty="0" smtClean="0"/>
            </a:br>
            <a:r>
              <a:rPr lang="ru-RU" sz="2000" b="1" dirty="0" smtClean="0"/>
              <a:t/>
            </a:r>
            <a:br>
              <a:rPr lang="ru-RU" sz="2000" b="1" dirty="0" smtClean="0"/>
            </a:br>
            <a:r>
              <a:rPr lang="ru-RU" sz="2000" b="1" dirty="0" smtClean="0"/>
              <a:t>Система ГАРАНТ: </a:t>
            </a:r>
            <a:r>
              <a:rPr lang="ru-RU" sz="2000" b="1" dirty="0" smtClean="0">
                <a:hlinkClick r:id="rId2"/>
              </a:rPr>
              <a:t>http://base.garant.ru/12164203/#block_10#ixzz43WeDVm3Y</a:t>
            </a:r>
            <a:endParaRPr lang="ru-RU" sz="2000" b="1" dirty="0">
              <a:solidFill>
                <a:srgbClr val="000066"/>
              </a:solidFill>
            </a:endParaRPr>
          </a:p>
        </p:txBody>
      </p:sp>
      <p:sp>
        <p:nvSpPr>
          <p:cNvPr id="12293" name="Line 7"/>
          <p:cNvSpPr>
            <a:spLocks noChangeShapeType="1"/>
          </p:cNvSpPr>
          <p:nvPr/>
        </p:nvSpPr>
        <p:spPr bwMode="auto">
          <a:xfrm>
            <a:off x="135890" y="6489700"/>
            <a:ext cx="9582150" cy="0"/>
          </a:xfrm>
          <a:prstGeom prst="line">
            <a:avLst/>
          </a:prstGeom>
          <a:noFill/>
          <a:ln w="38100" cmpd="dbl">
            <a:solidFill>
              <a:srgbClr val="FF6600"/>
            </a:solidFill>
            <a:round/>
            <a:headEnd/>
            <a:tailEnd/>
          </a:ln>
          <a:effectLst/>
        </p:spPr>
        <p:txBody>
          <a:bodyPr/>
          <a:lstStyle/>
          <a:p>
            <a:endParaRPr lang="ru-RU" dirty="0"/>
          </a:p>
        </p:txBody>
      </p:sp>
    </p:spTree>
  </p:cSld>
  <p:clrMapOvr>
    <a:masterClrMapping/>
  </p:clrMapOvr>
  <p:transition spd="slow">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13360"/>
            <a:ext cx="9410700" cy="838200"/>
          </a:xfrm>
        </p:spPr>
        <p:txBody>
          <a:bodyPr>
            <a:noAutofit/>
          </a:bodyPr>
          <a:lstStyle/>
          <a:p>
            <a:r>
              <a:rPr lang="ru-RU" sz="2000" b="1" dirty="0" smtClean="0">
                <a:solidFill>
                  <a:schemeClr val="tx1"/>
                </a:solidFill>
                <a:latin typeface="Times New Roman" pitchFamily="18" charset="0"/>
                <a:cs typeface="Times New Roman" pitchFamily="18" charset="0"/>
              </a:rPr>
              <a:t>3. Обязанность принимать меры по предотвращению и урегулированию конфликта интересов возлагается:</a:t>
            </a:r>
            <a:endParaRPr lang="ru-RU" sz="2000" b="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2000" b="1" dirty="0" smtClean="0">
                <a:solidFill>
                  <a:schemeClr val="tx1"/>
                </a:solidFill>
                <a:latin typeface="Times New Roman" pitchFamily="18" charset="0"/>
                <a:cs typeface="Times New Roman" pitchFamily="18" charset="0"/>
              </a:rPr>
              <a:t>1) на государственных и муниципальных служащих;</a:t>
            </a:r>
          </a:p>
          <a:p>
            <a:pPr>
              <a:buNone/>
            </a:pPr>
            <a:r>
              <a:rPr lang="ru-RU" sz="2000" b="1" dirty="0" smtClean="0">
                <a:solidFill>
                  <a:schemeClr val="tx1"/>
                </a:solidFill>
                <a:latin typeface="Times New Roman" pitchFamily="18" charset="0"/>
                <a:cs typeface="Times New Roman" pitchFamily="18" charset="0"/>
              </a:rPr>
              <a:t>2) на служащих Центрального банка Российской Федерации, работников, замещающих должности в государственных корпорациях, публично-правовых компаниях,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иных организациях, создаваемых Российской Федерацией на основании федеральных законов, на лиц, замещающих должности финансового уполномоченного, руководителя службы обеспечения деятельности финансового уполномоченного;</a:t>
            </a:r>
          </a:p>
          <a:p>
            <a:pPr>
              <a:buNone/>
            </a:pPr>
            <a:r>
              <a:rPr lang="ru-RU" sz="2000" b="1" dirty="0" smtClean="0">
                <a:solidFill>
                  <a:schemeClr val="tx1"/>
                </a:solidFill>
                <a:latin typeface="Times New Roman" pitchFamily="18" charset="0"/>
                <a:cs typeface="Times New Roman" pitchFamily="18" charset="0"/>
              </a:rPr>
              <a:t>3) на работников, замещающих отдельные должности, включенные в перечни, установленные федеральными государственными органами, на основании трудового договора в организациях, создаваемых для выполнения задач, поставленных перед федеральными государственными органами;</a:t>
            </a:r>
          </a:p>
          <a:p>
            <a:pPr>
              <a:buNone/>
            </a:pPr>
            <a:r>
              <a:rPr lang="ru-RU" sz="2000" b="1" dirty="0" smtClean="0">
                <a:solidFill>
                  <a:schemeClr val="tx1"/>
                </a:solidFill>
                <a:latin typeface="Times New Roman" pitchFamily="18" charset="0"/>
                <a:cs typeface="Times New Roman" pitchFamily="18" charset="0"/>
              </a:rPr>
              <a:t>4) на иные категории лиц в случаях, предусмотренных федеральными законами.</a:t>
            </a:r>
          </a:p>
          <a:p>
            <a:endParaRPr lang="ru-RU" b="1"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A7037ECA-21E4-404D-B2BC-8663351594C7}"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933450" y="284163"/>
            <a:ext cx="7997825" cy="590550"/>
          </a:xfrm>
          <a:prstGeom prst="rect">
            <a:avLst/>
          </a:prstGeom>
        </p:spPr>
        <p:txBody>
          <a:bodyPr wrap="none" fromWordArt="1">
            <a:prstTxWarp prst="textPlain">
              <a:avLst>
                <a:gd name="adj" fmla="val 50000"/>
              </a:avLst>
            </a:prstTxWarp>
          </a:bodyPr>
          <a:lstStyle/>
          <a:p>
            <a:pPr algn="dist"/>
            <a:r>
              <a:rPr lang="ru-RU" sz="2400" b="1" kern="10" dirty="0">
                <a:ln w="9525">
                  <a:noFill/>
                  <a:round/>
                  <a:headEnd/>
                  <a:tailEnd/>
                </a:ln>
                <a:gradFill rotWithShape="1">
                  <a:gsLst>
                    <a:gs pos="0">
                      <a:srgbClr val="650717"/>
                    </a:gs>
                    <a:gs pos="50000">
                      <a:srgbClr val="990099"/>
                    </a:gs>
                    <a:gs pos="100000">
                      <a:srgbClr val="650717"/>
                    </a:gs>
                  </a:gsLst>
                  <a:lin ang="2700000" scaled="1"/>
                </a:gradFill>
                <a:effectLst>
                  <a:prstShdw prst="shdw17" dist="17961" dir="2700000">
                    <a:srgbClr val="3D040E"/>
                  </a:prstShdw>
                </a:effectLst>
                <a:latin typeface="Times New Roman"/>
                <a:cs typeface="Times New Roman"/>
              </a:rPr>
              <a:t>СТРУКТУРА</a:t>
            </a:r>
          </a:p>
          <a:p>
            <a:pPr algn="dist"/>
            <a:r>
              <a:rPr lang="ru-RU" sz="2400" b="1" kern="10" dirty="0">
                <a:ln w="9525">
                  <a:noFill/>
                  <a:round/>
                  <a:headEnd/>
                  <a:tailEnd/>
                </a:ln>
                <a:gradFill rotWithShape="1">
                  <a:gsLst>
                    <a:gs pos="0">
                      <a:srgbClr val="650717"/>
                    </a:gs>
                    <a:gs pos="50000">
                      <a:srgbClr val="990099"/>
                    </a:gs>
                    <a:gs pos="100000">
                      <a:srgbClr val="650717"/>
                    </a:gs>
                  </a:gsLst>
                  <a:lin ang="2700000" scaled="1"/>
                </a:gradFill>
                <a:effectLst>
                  <a:prstShdw prst="shdw17" dist="17961" dir="2700000">
                    <a:srgbClr val="3D040E"/>
                  </a:prstShdw>
                </a:effectLst>
                <a:latin typeface="Times New Roman"/>
                <a:cs typeface="Times New Roman"/>
              </a:rPr>
              <a:t>КОНФЛИКТА ИНТЕРЕСОВ </a:t>
            </a:r>
          </a:p>
        </p:txBody>
      </p:sp>
      <p:graphicFrame>
        <p:nvGraphicFramePr>
          <p:cNvPr id="13315" name="Object 3"/>
          <p:cNvGraphicFramePr>
            <a:graphicFrameLocks noChangeAspect="1"/>
          </p:cNvGraphicFramePr>
          <p:nvPr/>
        </p:nvGraphicFramePr>
        <p:xfrm>
          <a:off x="4278313" y="2041525"/>
          <a:ext cx="1577975" cy="1838325"/>
        </p:xfrm>
        <a:graphic>
          <a:graphicData uri="http://schemas.openxmlformats.org/presentationml/2006/ole">
            <mc:AlternateContent xmlns:mc="http://schemas.openxmlformats.org/markup-compatibility/2006">
              <mc:Choice xmlns:v="urn:schemas-microsoft-com:vml" Requires="v">
                <p:oleObj spid="_x0000_s13335" r:id="rId3" imgW="3848100" imgH="5478463" progId="">
                  <p:embed/>
                </p:oleObj>
              </mc:Choice>
              <mc:Fallback>
                <p:oleObj r:id="rId3" imgW="3848100" imgH="5478463" progId="">
                  <p:embed/>
                  <p:pic>
                    <p:nvPicPr>
                      <p:cNvPr id="0" name="Picture 17"/>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278313" y="2041525"/>
                        <a:ext cx="1577975"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24" name="Text Box 4"/>
          <p:cNvSpPr txBox="1">
            <a:spLocks noChangeArrowheads="1"/>
          </p:cNvSpPr>
          <p:nvPr/>
        </p:nvSpPr>
        <p:spPr bwMode="auto">
          <a:xfrm>
            <a:off x="395288" y="1365250"/>
            <a:ext cx="2476500" cy="547688"/>
          </a:xfrm>
          <a:prstGeom prst="rect">
            <a:avLst/>
          </a:prstGeom>
          <a:gradFill rotWithShape="0">
            <a:gsLst>
              <a:gs pos="0">
                <a:srgbClr val="FFFF99"/>
              </a:gs>
              <a:gs pos="50000">
                <a:srgbClr val="FFFFFF"/>
              </a:gs>
              <a:gs pos="100000">
                <a:srgbClr val="FFFF99"/>
              </a:gs>
            </a:gsLst>
            <a:lin ang="2700000" scaled="1"/>
          </a:gradFill>
          <a:ln w="38100">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107763" dir="18900000" algn="ctr" rotWithShape="0">
                    <a:srgbClr val="66FFFF"/>
                  </a:outerShdw>
                </a:effectLst>
              </a14:hiddenEffects>
            </a:ext>
          </a:extLst>
        </p:spPr>
        <p:txBody>
          <a:bodyPr lIns="0" tIns="108000" rIns="0" bIns="126000">
            <a:spAutoFit/>
            <a:flatTx/>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000" b="1" dirty="0" smtClean="0">
                <a:solidFill>
                  <a:srgbClr val="003366"/>
                </a:solidFill>
                <a:effectLst>
                  <a:outerShdw blurRad="38100" dist="38100" dir="2700000" algn="tl">
                    <a:srgbClr val="000000"/>
                  </a:outerShdw>
                </a:effectLst>
              </a:rPr>
              <a:t>Личные интересы</a:t>
            </a:r>
            <a:endParaRPr lang="ru-RU" sz="2000" dirty="0" smtClean="0">
              <a:solidFill>
                <a:srgbClr val="003366"/>
              </a:solidFill>
              <a:effectLst>
                <a:outerShdw blurRad="38100" dist="38100" dir="2700000" algn="tl">
                  <a:srgbClr val="000000"/>
                </a:outerShdw>
              </a:effectLst>
            </a:endParaRPr>
          </a:p>
        </p:txBody>
      </p:sp>
      <p:sp>
        <p:nvSpPr>
          <p:cNvPr id="184325" name="Text Box 5"/>
          <p:cNvSpPr txBox="1">
            <a:spLocks noChangeArrowheads="1"/>
          </p:cNvSpPr>
          <p:nvPr/>
        </p:nvSpPr>
        <p:spPr bwMode="auto">
          <a:xfrm>
            <a:off x="6958013" y="1341438"/>
            <a:ext cx="2476500" cy="851838"/>
          </a:xfrm>
          <a:prstGeom prst="rect">
            <a:avLst/>
          </a:prstGeom>
          <a:gradFill rotWithShape="0">
            <a:gsLst>
              <a:gs pos="0">
                <a:srgbClr val="FFFF99"/>
              </a:gs>
              <a:gs pos="50000">
                <a:srgbClr val="FFFFFF"/>
              </a:gs>
              <a:gs pos="100000">
                <a:srgbClr val="FFFF99"/>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FF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lIns="0" tIns="108000" rIns="0" bIns="126000">
            <a:spAutoFit/>
            <a:flatTx/>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000" b="1" dirty="0" smtClean="0">
                <a:solidFill>
                  <a:srgbClr val="003366"/>
                </a:solidFill>
                <a:effectLst>
                  <a:outerShdw blurRad="38100" dist="38100" dir="2700000" algn="tl">
                    <a:srgbClr val="000000"/>
                  </a:outerShdw>
                </a:effectLst>
              </a:rPr>
              <a:t>Государство,  МСУ, Фонд</a:t>
            </a:r>
          </a:p>
        </p:txBody>
      </p:sp>
      <p:sp>
        <p:nvSpPr>
          <p:cNvPr id="184326" name="Text Box 6"/>
          <p:cNvSpPr txBox="1">
            <a:spLocks noChangeArrowheads="1"/>
          </p:cNvSpPr>
          <p:nvPr/>
        </p:nvSpPr>
        <p:spPr bwMode="auto">
          <a:xfrm>
            <a:off x="271463" y="5480050"/>
            <a:ext cx="2476500" cy="655638"/>
          </a:xfrm>
          <a:prstGeom prst="rect">
            <a:avLst/>
          </a:prstGeom>
          <a:gradFill rotWithShape="0">
            <a:gsLst>
              <a:gs pos="0">
                <a:srgbClr val="FFFF99"/>
              </a:gs>
              <a:gs pos="50000">
                <a:srgbClr val="FFFFFF"/>
              </a:gs>
              <a:gs pos="100000">
                <a:srgbClr val="FFFF99"/>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FF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lIns="0" tIns="0" rIns="0" bIns="36000">
            <a:spAutoFit/>
            <a:flatTx/>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000" b="1" dirty="0" smtClean="0">
                <a:solidFill>
                  <a:srgbClr val="003366"/>
                </a:solidFill>
                <a:effectLst>
                  <a:outerShdw blurRad="38100" dist="38100" dir="2700000" algn="tl">
                    <a:srgbClr val="000000"/>
                  </a:outerShdw>
                </a:effectLst>
              </a:rPr>
              <a:t>Близкие, друзья, знакомые</a:t>
            </a:r>
          </a:p>
        </p:txBody>
      </p:sp>
      <p:sp>
        <p:nvSpPr>
          <p:cNvPr id="184327" name="Text Box 7"/>
          <p:cNvSpPr txBox="1">
            <a:spLocks noChangeArrowheads="1"/>
          </p:cNvSpPr>
          <p:nvPr/>
        </p:nvSpPr>
        <p:spPr bwMode="auto">
          <a:xfrm>
            <a:off x="6958013" y="5456238"/>
            <a:ext cx="2476500" cy="655637"/>
          </a:xfrm>
          <a:prstGeom prst="rect">
            <a:avLst/>
          </a:prstGeom>
          <a:gradFill rotWithShape="0">
            <a:gsLst>
              <a:gs pos="0">
                <a:srgbClr val="FFFF99"/>
              </a:gs>
              <a:gs pos="50000">
                <a:srgbClr val="FFFFFF"/>
              </a:gs>
              <a:gs pos="100000">
                <a:srgbClr val="FFFF99"/>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FF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lIns="0" tIns="0" rIns="0" bIns="36000">
            <a:spAutoFit/>
            <a:flatTx/>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000" b="1" dirty="0" smtClean="0">
                <a:solidFill>
                  <a:srgbClr val="003366"/>
                </a:solidFill>
                <a:effectLst>
                  <a:outerShdw blurRad="38100" dist="38100" dir="2700000" algn="tl">
                    <a:srgbClr val="000000"/>
                  </a:outerShdw>
                </a:effectLst>
              </a:rPr>
              <a:t>Физические и юридические лица</a:t>
            </a:r>
          </a:p>
        </p:txBody>
      </p:sp>
      <p:sp>
        <p:nvSpPr>
          <p:cNvPr id="184328" name="Text Box 8"/>
          <p:cNvSpPr txBox="1">
            <a:spLocks noChangeArrowheads="1"/>
          </p:cNvSpPr>
          <p:nvPr/>
        </p:nvSpPr>
        <p:spPr bwMode="auto">
          <a:xfrm>
            <a:off x="3738563" y="4337050"/>
            <a:ext cx="2476500" cy="651905"/>
          </a:xfrm>
          <a:prstGeom prst="rect">
            <a:avLst/>
          </a:prstGeom>
          <a:gradFill rotWithShape="0">
            <a:gsLst>
              <a:gs pos="0">
                <a:srgbClr val="FFFF99"/>
              </a:gs>
              <a:gs pos="50000">
                <a:srgbClr val="FFFFFF"/>
              </a:gs>
              <a:gs pos="100000">
                <a:srgbClr val="FFFF99"/>
              </a:gs>
            </a:gsLst>
            <a:lin ang="2700000" scaled="1"/>
          </a:gradFill>
          <a:ln>
            <a:noFill/>
          </a:ln>
          <a:effectLst/>
          <a:scene3d>
            <a:camera prst="legacyObliqueTopRight"/>
            <a:lightRig rig="legacyFlat3" dir="b"/>
          </a:scene3d>
          <a:sp3d extrusionH="430200" prstMaterial="legacyMatte">
            <a:bevelT w="13500" h="13500" prst="angle"/>
            <a:bevelB w="13500" h="13500" prst="angle"/>
            <a:extrusionClr>
              <a:srgbClr val="FFFF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lIns="0" tIns="0" rIns="0" bIns="36000">
            <a:spAutoFit/>
            <a:flatTx/>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000" b="1" dirty="0" smtClean="0">
                <a:solidFill>
                  <a:srgbClr val="003366"/>
                </a:solidFill>
                <a:effectLst>
                  <a:outerShdw blurRad="38100" dist="38100" dir="2700000" algn="tl">
                    <a:srgbClr val="000000"/>
                  </a:outerShdw>
                </a:effectLst>
              </a:rPr>
              <a:t>Работник (служащий)</a:t>
            </a:r>
          </a:p>
        </p:txBody>
      </p:sp>
      <p:graphicFrame>
        <p:nvGraphicFramePr>
          <p:cNvPr id="13321" name="Object 9"/>
          <p:cNvGraphicFramePr>
            <a:graphicFrameLocks noChangeAspect="1"/>
          </p:cNvGraphicFramePr>
          <p:nvPr/>
        </p:nvGraphicFramePr>
        <p:xfrm>
          <a:off x="7008813" y="3284538"/>
          <a:ext cx="2511425" cy="1692275"/>
        </p:xfrm>
        <a:graphic>
          <a:graphicData uri="http://schemas.openxmlformats.org/presentationml/2006/ole">
            <mc:AlternateContent xmlns:mc="http://schemas.openxmlformats.org/markup-compatibility/2006">
              <mc:Choice xmlns:v="urn:schemas-microsoft-com:vml" Requires="v">
                <p:oleObj spid="_x0000_s13336" r:id="rId5" imgW="4540250" imgH="3497263" progId="">
                  <p:embed/>
                </p:oleObj>
              </mc:Choice>
              <mc:Fallback>
                <p:oleObj r:id="rId5" imgW="4540250" imgH="3497263" progId="">
                  <p:embed/>
                  <p:pic>
                    <p:nvPicPr>
                      <p:cNvPr id="0" name="Picture 18"/>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7008813" y="3284538"/>
                        <a:ext cx="2511425" cy="169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2" name="Object 10"/>
          <p:cNvGraphicFramePr>
            <a:graphicFrameLocks noChangeAspect="1"/>
          </p:cNvGraphicFramePr>
          <p:nvPr/>
        </p:nvGraphicFramePr>
        <p:xfrm>
          <a:off x="334963" y="3308350"/>
          <a:ext cx="2473325" cy="1638300"/>
        </p:xfrm>
        <a:graphic>
          <a:graphicData uri="http://schemas.openxmlformats.org/presentationml/2006/ole">
            <mc:AlternateContent xmlns:mc="http://schemas.openxmlformats.org/markup-compatibility/2006">
              <mc:Choice xmlns:v="urn:schemas-microsoft-com:vml" Requires="v">
                <p:oleObj spid="_x0000_s13337" r:id="rId7" imgW="4519613" imgH="3467100" progId="">
                  <p:embed/>
                </p:oleObj>
              </mc:Choice>
              <mc:Fallback>
                <p:oleObj r:id="rId7" imgW="4519613" imgH="3467100" progId="">
                  <p:embed/>
                  <p:pic>
                    <p:nvPicPr>
                      <p:cNvPr id="0" name="Picture 19"/>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334963" y="3308350"/>
                        <a:ext cx="2473325"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31" name="Text Box 11"/>
          <p:cNvSpPr txBox="1">
            <a:spLocks noChangeArrowheads="1"/>
          </p:cNvSpPr>
          <p:nvPr/>
        </p:nvSpPr>
        <p:spPr bwMode="auto">
          <a:xfrm>
            <a:off x="347663" y="2413000"/>
            <a:ext cx="2476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400" b="1" dirty="0" smtClean="0">
                <a:solidFill>
                  <a:srgbClr val="800000"/>
                </a:solidFill>
                <a:effectLst>
                  <a:outerShdw blurRad="38100" dist="38100" dir="2700000" algn="tl">
                    <a:srgbClr val="C0C0C0"/>
                  </a:outerShdw>
                </a:effectLst>
              </a:rPr>
              <a:t>Частное лицо</a:t>
            </a:r>
          </a:p>
        </p:txBody>
      </p:sp>
      <p:sp>
        <p:nvSpPr>
          <p:cNvPr id="184332" name="Text Box 12"/>
          <p:cNvSpPr txBox="1">
            <a:spLocks noChangeArrowheads="1"/>
          </p:cNvSpPr>
          <p:nvPr/>
        </p:nvSpPr>
        <p:spPr bwMode="auto">
          <a:xfrm>
            <a:off x="6958013" y="2255838"/>
            <a:ext cx="24765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defRPr sz="2800">
                <a:solidFill>
                  <a:schemeClr val="tx1"/>
                </a:solidFill>
                <a:latin typeface="Times New Roman" pitchFamily="18" charset="0"/>
                <a:cs typeface="Times New Roman" pitchFamily="18" charset="0"/>
              </a:defRPr>
            </a:lvl9pPr>
          </a:lstStyle>
          <a:p>
            <a:pPr algn="ctr" eaLnBrk="1" hangingPunct="1">
              <a:spcBef>
                <a:spcPct val="0"/>
              </a:spcBef>
              <a:defRPr/>
            </a:pPr>
            <a:r>
              <a:rPr lang="ru-RU" sz="2400" b="1" dirty="0" smtClean="0">
                <a:solidFill>
                  <a:srgbClr val="800000"/>
                </a:solidFill>
                <a:effectLst>
                  <a:outerShdw blurRad="38100" dist="38100" dir="2700000" algn="tl">
                    <a:srgbClr val="C0C0C0"/>
                  </a:outerShdw>
                </a:effectLst>
              </a:rPr>
              <a:t>Представитель государства, МСУ, Фонда</a:t>
            </a:r>
            <a:endParaRPr lang="ru-RU" sz="2400" dirty="0" smtClean="0">
              <a:solidFill>
                <a:srgbClr val="800000"/>
              </a:solidFill>
              <a:effectLst>
                <a:outerShdw blurRad="38100" dist="38100" dir="2700000" algn="tl">
                  <a:srgbClr val="C0C0C0"/>
                </a:outerShdw>
              </a:effectLst>
            </a:endParaRPr>
          </a:p>
        </p:txBody>
      </p:sp>
      <p:sp>
        <p:nvSpPr>
          <p:cNvPr id="184333" name="Text Box 13"/>
          <p:cNvSpPr>
            <a:spLocks noChangeArrowheads="1"/>
          </p:cNvSpPr>
          <p:nvPr/>
        </p:nvSpPr>
        <p:spPr bwMode="auto">
          <a:xfrm>
            <a:off x="3740150" y="5472113"/>
            <a:ext cx="2482850" cy="955675"/>
          </a:xfrm>
          <a:prstGeom prst="roundRect">
            <a:avLst>
              <a:gd name="adj" fmla="val 16667"/>
            </a:avLst>
          </a:prstGeom>
          <a:gradFill rotWithShape="1">
            <a:gsLst>
              <a:gs pos="0">
                <a:srgbClr val="CCCCFF"/>
              </a:gs>
              <a:gs pos="50000">
                <a:srgbClr val="FFFFFF"/>
              </a:gs>
              <a:gs pos="100000">
                <a:srgbClr val="CCCCFF"/>
              </a:gs>
            </a:gsLst>
            <a:lin ang="0" scaled="1"/>
          </a:gradFill>
          <a:ln w="38100" cmpd="dbl">
            <a:solidFill>
              <a:srgbClr val="800080"/>
            </a:solidFill>
            <a:round/>
            <a:headEnd/>
            <a:tailEnd/>
          </a:ln>
        </p:spPr>
        <p:txBody>
          <a:bodyPr lIns="0" tIns="54000" rIns="0" bIns="54000">
            <a:spAutoFit/>
          </a:bodyPr>
          <a:lstStyle/>
          <a:p>
            <a:pPr algn="ctr">
              <a:spcBef>
                <a:spcPct val="0"/>
              </a:spcBef>
              <a:defRPr/>
            </a:pPr>
            <a:r>
              <a:rPr lang="ru-RU" sz="2400" b="1" dirty="0">
                <a:solidFill>
                  <a:srgbClr val="800000"/>
                </a:solidFill>
                <a:effectLst>
                  <a:outerShdw blurRad="38100" dist="38100" dir="2700000" algn="tl">
                    <a:srgbClr val="000000"/>
                  </a:outerShdw>
                </a:effectLst>
              </a:rPr>
              <a:t>КОНФЛИКТ ИНТЕРЕСОВ</a:t>
            </a:r>
            <a:endParaRPr lang="ru-RU" sz="2400" dirty="0">
              <a:solidFill>
                <a:srgbClr val="800000"/>
              </a:solidFill>
              <a:effectLst>
                <a:outerShdw blurRad="38100" dist="38100" dir="2700000" algn="tl">
                  <a:srgbClr val="000000"/>
                </a:outerShdw>
              </a:effectLst>
            </a:endParaRPr>
          </a:p>
        </p:txBody>
      </p:sp>
      <p:sp>
        <p:nvSpPr>
          <p:cNvPr id="13326" name="AutoShape 14"/>
          <p:cNvSpPr>
            <a:spLocks noChangeArrowheads="1"/>
          </p:cNvSpPr>
          <p:nvPr/>
        </p:nvSpPr>
        <p:spPr bwMode="auto">
          <a:xfrm rot="2053457">
            <a:off x="3236913" y="1898650"/>
            <a:ext cx="1092200" cy="401638"/>
          </a:xfrm>
          <a:prstGeom prst="notchedRightArrow">
            <a:avLst>
              <a:gd name="adj1" fmla="val 43657"/>
              <a:gd name="adj2" fmla="val 74896"/>
            </a:avLst>
          </a:prstGeom>
          <a:gradFill rotWithShape="1">
            <a:gsLst>
              <a:gs pos="0">
                <a:srgbClr val="CCCCFF"/>
              </a:gs>
              <a:gs pos="100000">
                <a:srgbClr val="800080"/>
              </a:gs>
            </a:gsLst>
            <a:lin ang="0" scaled="1"/>
          </a:gradFill>
          <a:ln w="22225">
            <a:solidFill>
              <a:srgbClr val="003366"/>
            </a:solidFill>
            <a:miter lim="800000"/>
            <a:headEnd/>
            <a:tailEnd/>
          </a:ln>
          <a:effectLst/>
        </p:spPr>
        <p:txBody>
          <a:bodyPr wrap="none" anchor="ctr"/>
          <a:lstStyle/>
          <a:p>
            <a:endParaRPr lang="ru-RU" dirty="0"/>
          </a:p>
        </p:txBody>
      </p:sp>
      <p:sp>
        <p:nvSpPr>
          <p:cNvPr id="13327" name="AutoShape 15"/>
          <p:cNvSpPr>
            <a:spLocks noChangeArrowheads="1"/>
          </p:cNvSpPr>
          <p:nvPr/>
        </p:nvSpPr>
        <p:spPr bwMode="auto">
          <a:xfrm rot="19546543" flipH="1">
            <a:off x="5654675" y="1868488"/>
            <a:ext cx="1092200" cy="401637"/>
          </a:xfrm>
          <a:prstGeom prst="notchedRightArrow">
            <a:avLst>
              <a:gd name="adj1" fmla="val 43657"/>
              <a:gd name="adj2" fmla="val 74896"/>
            </a:avLst>
          </a:prstGeom>
          <a:gradFill rotWithShape="1">
            <a:gsLst>
              <a:gs pos="0">
                <a:srgbClr val="CCCCFF"/>
              </a:gs>
              <a:gs pos="100000">
                <a:srgbClr val="800080"/>
              </a:gs>
            </a:gsLst>
            <a:lin ang="0" scaled="1"/>
          </a:gradFill>
          <a:ln w="22225" algn="ctr">
            <a:solidFill>
              <a:srgbClr val="003366"/>
            </a:solidFill>
            <a:miter lim="800000"/>
            <a:headEnd/>
            <a:tailEnd/>
          </a:ln>
          <a:effectLst/>
        </p:spPr>
        <p:txBody>
          <a:bodyPr wrap="none" anchor="ctr"/>
          <a:lstStyle/>
          <a:p>
            <a:endParaRPr lang="ru-RU" dirty="0"/>
          </a:p>
        </p:txBody>
      </p:sp>
      <p:sp>
        <p:nvSpPr>
          <p:cNvPr id="13328" name="AutoShape 16"/>
          <p:cNvSpPr>
            <a:spLocks noChangeArrowheads="1"/>
          </p:cNvSpPr>
          <p:nvPr/>
        </p:nvSpPr>
        <p:spPr bwMode="auto">
          <a:xfrm rot="19546543" flipH="1">
            <a:off x="3079750" y="3338513"/>
            <a:ext cx="1092200" cy="401637"/>
          </a:xfrm>
          <a:prstGeom prst="notchedRightArrow">
            <a:avLst>
              <a:gd name="adj1" fmla="val 43657"/>
              <a:gd name="adj2" fmla="val 74896"/>
            </a:avLst>
          </a:prstGeom>
          <a:gradFill rotWithShape="1">
            <a:gsLst>
              <a:gs pos="0">
                <a:srgbClr val="CCCCFF"/>
              </a:gs>
              <a:gs pos="100000">
                <a:srgbClr val="800080"/>
              </a:gs>
            </a:gsLst>
            <a:lin ang="0" scaled="1"/>
          </a:gradFill>
          <a:ln w="22225" algn="ctr">
            <a:solidFill>
              <a:srgbClr val="003366"/>
            </a:solidFill>
            <a:miter lim="800000"/>
            <a:headEnd/>
            <a:tailEnd/>
          </a:ln>
          <a:effectLst/>
        </p:spPr>
        <p:txBody>
          <a:bodyPr wrap="none" anchor="ctr"/>
          <a:lstStyle/>
          <a:p>
            <a:endParaRPr lang="ru-RU" dirty="0"/>
          </a:p>
        </p:txBody>
      </p:sp>
      <p:sp>
        <p:nvSpPr>
          <p:cNvPr id="13329" name="AutoShape 17"/>
          <p:cNvSpPr>
            <a:spLocks noChangeArrowheads="1"/>
          </p:cNvSpPr>
          <p:nvPr/>
        </p:nvSpPr>
        <p:spPr bwMode="auto">
          <a:xfrm rot="2053457">
            <a:off x="5811838" y="3338513"/>
            <a:ext cx="1092200" cy="401637"/>
          </a:xfrm>
          <a:prstGeom prst="notchedRightArrow">
            <a:avLst>
              <a:gd name="adj1" fmla="val 43657"/>
              <a:gd name="adj2" fmla="val 74896"/>
            </a:avLst>
          </a:prstGeom>
          <a:gradFill rotWithShape="1">
            <a:gsLst>
              <a:gs pos="0">
                <a:srgbClr val="CCCCFF"/>
              </a:gs>
              <a:gs pos="100000">
                <a:srgbClr val="800080"/>
              </a:gs>
            </a:gsLst>
            <a:lin ang="0" scaled="1"/>
          </a:gradFill>
          <a:ln w="22225" algn="ctr">
            <a:solidFill>
              <a:srgbClr val="003366"/>
            </a:solidFill>
            <a:miter lim="800000"/>
            <a:headEnd/>
            <a:tailEnd/>
          </a:ln>
          <a:effectLst/>
        </p:spPr>
        <p:txBody>
          <a:bodyPr wrap="none" anchor="ctr"/>
          <a:lstStyle/>
          <a:p>
            <a:endParaRPr lang="ru-RU" dirty="0"/>
          </a:p>
        </p:txBody>
      </p:sp>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9" name="AutoShape 21"/>
          <p:cNvSpPr>
            <a:spLocks noChangeArrowheads="1"/>
          </p:cNvSpPr>
          <p:nvPr/>
        </p:nvSpPr>
        <p:spPr bwMode="auto">
          <a:xfrm>
            <a:off x="6197600" y="1943100"/>
            <a:ext cx="3606800" cy="4699000"/>
          </a:xfrm>
          <a:prstGeom prst="roundRect">
            <a:avLst>
              <a:gd name="adj" fmla="val 3060"/>
            </a:avLst>
          </a:prstGeom>
          <a:gradFill rotWithShape="1">
            <a:gsLst>
              <a:gs pos="0">
                <a:srgbClr val="DDDDFF"/>
              </a:gs>
              <a:gs pos="50000">
                <a:schemeClr val="bg1"/>
              </a:gs>
              <a:gs pos="100000">
                <a:srgbClr val="DDDDFF"/>
              </a:gs>
            </a:gsLst>
            <a:lin ang="0" scaled="1"/>
          </a:gradFill>
          <a:ln w="12700" algn="ctr">
            <a:solidFill>
              <a:srgbClr val="003366"/>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dirty="0"/>
          </a:p>
        </p:txBody>
      </p:sp>
      <p:sp>
        <p:nvSpPr>
          <p:cNvPr id="17423" name="AutoShape 15"/>
          <p:cNvSpPr>
            <a:spLocks noChangeArrowheads="1"/>
          </p:cNvSpPr>
          <p:nvPr/>
        </p:nvSpPr>
        <p:spPr bwMode="auto">
          <a:xfrm>
            <a:off x="101600" y="1955800"/>
            <a:ext cx="5969000" cy="4686300"/>
          </a:xfrm>
          <a:prstGeom prst="roundRect">
            <a:avLst>
              <a:gd name="adj" fmla="val 3060"/>
            </a:avLst>
          </a:prstGeom>
          <a:gradFill rotWithShape="1">
            <a:gsLst>
              <a:gs pos="0">
                <a:srgbClr val="DDDDFF"/>
              </a:gs>
              <a:gs pos="50000">
                <a:schemeClr val="bg1"/>
              </a:gs>
              <a:gs pos="100000">
                <a:srgbClr val="DDDDFF"/>
              </a:gs>
            </a:gsLst>
            <a:lin ang="0" scaled="1"/>
          </a:gradFill>
          <a:ln w="12700" algn="ctr">
            <a:solidFill>
              <a:srgbClr val="003366"/>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dirty="0"/>
          </a:p>
        </p:txBody>
      </p:sp>
      <p:sp>
        <p:nvSpPr>
          <p:cNvPr id="488451" name="Rectangle 3"/>
          <p:cNvSpPr>
            <a:spLocks noChangeArrowheads="1"/>
          </p:cNvSpPr>
          <p:nvPr/>
        </p:nvSpPr>
        <p:spPr bwMode="auto">
          <a:xfrm>
            <a:off x="188913" y="2197100"/>
            <a:ext cx="5789612" cy="2346325"/>
          </a:xfrm>
          <a:prstGeom prst="roundRect">
            <a:avLst>
              <a:gd name="adj" fmla="val 5736"/>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761C31"/>
                </a:solidFill>
              </a:rPr>
              <a:t>участие </a:t>
            </a:r>
            <a:r>
              <a:rPr lang="ru-RU" sz="1800" b="1" dirty="0" smtClean="0">
                <a:solidFill>
                  <a:srgbClr val="761C31"/>
                </a:solidFill>
              </a:rPr>
              <a:t>работника (служащего)</a:t>
            </a:r>
            <a:r>
              <a:rPr lang="ru-RU" sz="1800" b="1" dirty="0" smtClean="0">
                <a:solidFill>
                  <a:srgbClr val="000066"/>
                </a:solidFill>
              </a:rPr>
              <a:t>, </a:t>
            </a:r>
            <a:r>
              <a:rPr lang="ru-RU" sz="1800" b="1" dirty="0">
                <a:solidFill>
                  <a:srgbClr val="000066"/>
                </a:solidFill>
              </a:rPr>
              <a:t>его родственников или лиц, с которыми он поддерживает отношения, </a:t>
            </a:r>
            <a:r>
              <a:rPr lang="ru-RU" sz="1800" b="1" dirty="0" smtClean="0">
                <a:solidFill>
                  <a:srgbClr val="000066"/>
                </a:solidFill>
              </a:rPr>
              <a:t>основанные </a:t>
            </a:r>
            <a:r>
              <a:rPr lang="ru-RU" sz="1800" b="1" dirty="0">
                <a:solidFill>
                  <a:srgbClr val="000066"/>
                </a:solidFill>
              </a:rPr>
              <a:t>на нравственных (фактические брачные, интимные, дружеские и иные отношения) или </a:t>
            </a:r>
            <a:r>
              <a:rPr lang="ru-RU" sz="1800" b="1" dirty="0" smtClean="0">
                <a:solidFill>
                  <a:srgbClr val="000066"/>
                </a:solidFill>
              </a:rPr>
              <a:t>имущественных </a:t>
            </a:r>
            <a:r>
              <a:rPr lang="ru-RU" sz="1800" b="1" dirty="0">
                <a:solidFill>
                  <a:srgbClr val="000066"/>
                </a:solidFill>
              </a:rPr>
              <a:t>обязательствах, </a:t>
            </a:r>
            <a:r>
              <a:rPr lang="ru-RU" sz="1800" b="1" dirty="0">
                <a:solidFill>
                  <a:srgbClr val="800000"/>
                </a:solidFill>
              </a:rPr>
              <a:t>в деятельности </a:t>
            </a:r>
            <a:r>
              <a:rPr lang="ru-RU" sz="1800" b="1" dirty="0" smtClean="0">
                <a:solidFill>
                  <a:srgbClr val="800000"/>
                </a:solidFill>
              </a:rPr>
              <a:t>КОММЕРЧЕСКОЙ </a:t>
            </a:r>
            <a:r>
              <a:rPr lang="ru-RU" sz="1800" b="1" dirty="0">
                <a:solidFill>
                  <a:srgbClr val="800000"/>
                </a:solidFill>
              </a:rPr>
              <a:t>ОРГАНИЗАЦИИ</a:t>
            </a:r>
            <a:r>
              <a:rPr lang="ru-RU" sz="1800" b="1" dirty="0">
                <a:solidFill>
                  <a:srgbClr val="000066"/>
                </a:solidFill>
              </a:rPr>
              <a:t> или </a:t>
            </a:r>
            <a:r>
              <a:rPr lang="ru-RU" sz="1800" b="1" dirty="0" smtClean="0">
                <a:solidFill>
                  <a:srgbClr val="800000"/>
                </a:solidFill>
              </a:rPr>
              <a:t>ОСУЩЕСТВЛЕНИЕ</a:t>
            </a:r>
            <a:r>
              <a:rPr lang="ru-RU" sz="1800" b="1" dirty="0" smtClean="0">
                <a:solidFill>
                  <a:srgbClr val="000066"/>
                </a:solidFill>
              </a:rPr>
              <a:t> </a:t>
            </a:r>
            <a:r>
              <a:rPr lang="ru-RU" sz="1800" b="1" dirty="0">
                <a:solidFill>
                  <a:srgbClr val="000066"/>
                </a:solidFill>
              </a:rPr>
              <a:t>родственниками и иными лицами </a:t>
            </a:r>
            <a:r>
              <a:rPr lang="ru-RU" sz="1800" b="1" dirty="0" smtClean="0">
                <a:solidFill>
                  <a:srgbClr val="800000"/>
                </a:solidFill>
              </a:rPr>
              <a:t>предпринимательской </a:t>
            </a:r>
            <a:r>
              <a:rPr lang="ru-RU" sz="1800" b="1" dirty="0">
                <a:solidFill>
                  <a:srgbClr val="800000"/>
                </a:solidFill>
              </a:rPr>
              <a:t>деятельности</a:t>
            </a:r>
            <a:endParaRPr lang="ru-RU" sz="1800" b="1" dirty="0">
              <a:solidFill>
                <a:srgbClr val="000066"/>
              </a:solidFill>
            </a:endParaRPr>
          </a:p>
        </p:txBody>
      </p:sp>
      <p:sp>
        <p:nvSpPr>
          <p:cNvPr id="14341" name="WordArt 3"/>
          <p:cNvSpPr>
            <a:spLocks noChangeArrowheads="1" noChangeShapeType="1" noTextEdit="1"/>
          </p:cNvSpPr>
          <p:nvPr/>
        </p:nvSpPr>
        <p:spPr bwMode="auto">
          <a:xfrm>
            <a:off x="1573213" y="312738"/>
            <a:ext cx="6800850" cy="622300"/>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solidFill>
                  <a:srgbClr val="003366"/>
                </a:solidFill>
                <a:effectLst>
                  <a:outerShdw dist="25400" algn="ctr" rotWithShape="0">
                    <a:srgbClr val="CCCCFF">
                      <a:alpha val="50000"/>
                    </a:srgbClr>
                  </a:outerShdw>
                </a:effectLst>
                <a:latin typeface="Times New Roman"/>
                <a:cs typeface="Times New Roman"/>
              </a:rPr>
              <a:t>2. ПРИЧИНЫ и УСЛОВИЯ,</a:t>
            </a:r>
          </a:p>
          <a:p>
            <a:pPr algn="ctr"/>
            <a:r>
              <a:rPr lang="ru-RU" sz="2400" b="1" kern="10">
                <a:ln w="9525">
                  <a:noFill/>
                  <a:round/>
                  <a:headEnd/>
                  <a:tailEnd/>
                </a:ln>
                <a:solidFill>
                  <a:srgbClr val="003366"/>
                </a:solidFill>
                <a:effectLst>
                  <a:outerShdw dist="25400" algn="ctr" rotWithShape="0">
                    <a:srgbClr val="CCCCFF">
                      <a:alpha val="50000"/>
                    </a:srgbClr>
                  </a:outerShdw>
                </a:effectLst>
                <a:latin typeface="Times New Roman"/>
                <a:cs typeface="Times New Roman"/>
              </a:rPr>
              <a:t>способствующие проявлению  конфликта интересов</a:t>
            </a:r>
          </a:p>
        </p:txBody>
      </p:sp>
      <p:sp>
        <p:nvSpPr>
          <p:cNvPr id="14342" name="WordArt 16"/>
          <p:cNvSpPr>
            <a:spLocks noChangeArrowheads="1" noChangeShapeType="1" noTextEdit="1"/>
          </p:cNvSpPr>
          <p:nvPr/>
        </p:nvSpPr>
        <p:spPr bwMode="auto">
          <a:xfrm>
            <a:off x="1725613" y="1381125"/>
            <a:ext cx="2238375" cy="361950"/>
          </a:xfrm>
          <a:prstGeom prst="rect">
            <a:avLst/>
          </a:prstGeom>
        </p:spPr>
        <p:txBody>
          <a:bodyPr wrap="none" fromWordArt="1">
            <a:prstTxWarp prst="textCascadeUp">
              <a:avLst>
                <a:gd name="adj" fmla="val 61843"/>
              </a:avLst>
            </a:prstTxWarp>
          </a:bodyPr>
          <a:lstStyle/>
          <a:p>
            <a:pPr algn="ctr"/>
            <a:r>
              <a:rPr lang="ru-RU" sz="2400" b="1" kern="10">
                <a:ln w="9525">
                  <a:noFill/>
                  <a:round/>
                  <a:headEnd/>
                  <a:tailEnd/>
                </a:ln>
                <a:gradFill rotWithShape="1">
                  <a:gsLst>
                    <a:gs pos="0">
                      <a:srgbClr val="650717"/>
                    </a:gs>
                    <a:gs pos="100000">
                      <a:srgbClr val="990099"/>
                    </a:gs>
                  </a:gsLst>
                  <a:path path="rect">
                    <a:fillToRect r="100000" b="100000"/>
                  </a:path>
                </a:gradFill>
                <a:effectLst>
                  <a:prstShdw prst="shdw17" dist="17961" dir="2700000">
                    <a:srgbClr val="650717"/>
                  </a:prstShdw>
                </a:effectLst>
                <a:latin typeface="Georgia"/>
              </a:rPr>
              <a:t>Деятельность</a:t>
            </a:r>
          </a:p>
        </p:txBody>
      </p:sp>
      <p:sp>
        <p:nvSpPr>
          <p:cNvPr id="2" name="Rectangle 3"/>
          <p:cNvSpPr>
            <a:spLocks noChangeArrowheads="1"/>
          </p:cNvSpPr>
          <p:nvPr/>
        </p:nvSpPr>
        <p:spPr bwMode="auto">
          <a:xfrm>
            <a:off x="223838" y="4708525"/>
            <a:ext cx="5770562" cy="2070062"/>
          </a:xfrm>
          <a:prstGeom prst="roundRect">
            <a:avLst>
              <a:gd name="adj" fmla="val 5736"/>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761C31"/>
                </a:solidFill>
              </a:rPr>
              <a:t>участие </a:t>
            </a:r>
            <a:r>
              <a:rPr lang="ru-RU" sz="1800" b="1" dirty="0" smtClean="0">
                <a:solidFill>
                  <a:srgbClr val="761C31"/>
                </a:solidFill>
              </a:rPr>
              <a:t>работника (служащего) </a:t>
            </a:r>
            <a:r>
              <a:rPr lang="ru-RU" sz="1800" b="1" dirty="0">
                <a:solidFill>
                  <a:srgbClr val="761C31"/>
                </a:solidFill>
              </a:rPr>
              <a:t>в работе комиссии</a:t>
            </a:r>
            <a:r>
              <a:rPr lang="ru-RU" sz="1800" b="1" dirty="0">
                <a:solidFill>
                  <a:srgbClr val="000066"/>
                </a:solidFill>
              </a:rPr>
              <a:t> по </a:t>
            </a:r>
            <a:r>
              <a:rPr lang="ru-RU" sz="1800" b="1" dirty="0" smtClean="0">
                <a:solidFill>
                  <a:srgbClr val="000066"/>
                </a:solidFill>
              </a:rPr>
              <a:t>размещению заказа </a:t>
            </a:r>
            <a:r>
              <a:rPr lang="ru-RU" sz="1800" b="1" dirty="0">
                <a:solidFill>
                  <a:srgbClr val="000066"/>
                </a:solidFill>
              </a:rPr>
              <a:t>или в организации размещения заказов на поставку товаров, выполнение работ и оказание услуг для </a:t>
            </a:r>
            <a:r>
              <a:rPr lang="ru-RU" sz="1800" b="1" dirty="0" smtClean="0">
                <a:solidFill>
                  <a:srgbClr val="000066"/>
                </a:solidFill>
              </a:rPr>
              <a:t>государственных (муниципальных) </a:t>
            </a:r>
            <a:r>
              <a:rPr lang="ru-RU" sz="1800" b="1" dirty="0">
                <a:solidFill>
                  <a:srgbClr val="000066"/>
                </a:solidFill>
              </a:rPr>
              <a:t>нужд, либо его возможность иным образом, в том числе косвенно, </a:t>
            </a:r>
            <a:r>
              <a:rPr lang="ru-RU" sz="1800" b="1" dirty="0">
                <a:solidFill>
                  <a:srgbClr val="800000"/>
                </a:solidFill>
              </a:rPr>
              <a:t>влиять на определение </a:t>
            </a:r>
            <a:r>
              <a:rPr lang="ru-RU" sz="1800" b="1" dirty="0">
                <a:solidFill>
                  <a:srgbClr val="000066"/>
                </a:solidFill>
              </a:rPr>
              <a:t>победителя конкурса</a:t>
            </a:r>
          </a:p>
        </p:txBody>
      </p:sp>
      <p:sp>
        <p:nvSpPr>
          <p:cNvPr id="14344" name="AutoShape 14"/>
          <p:cNvSpPr>
            <a:spLocks noChangeArrowheads="1"/>
          </p:cNvSpPr>
          <p:nvPr/>
        </p:nvSpPr>
        <p:spPr bwMode="auto">
          <a:xfrm rot="279456" flipH="1">
            <a:off x="363538" y="242888"/>
            <a:ext cx="3914775" cy="1366837"/>
          </a:xfrm>
          <a:custGeom>
            <a:avLst/>
            <a:gdLst>
              <a:gd name="T0" fmla="*/ 660503375 w 21600"/>
              <a:gd name="T1" fmla="*/ 21310824 h 21600"/>
              <a:gd name="T2" fmla="*/ 248559214 w 21600"/>
              <a:gd name="T3" fmla="*/ 6627135 h 21600"/>
              <a:gd name="T4" fmla="*/ 598158227 w 21600"/>
              <a:gd name="T5" fmla="*/ 25783671 h 21600"/>
              <a:gd name="T6" fmla="*/ 648448224 w 21600"/>
              <a:gd name="T7" fmla="*/ 83745787 h 21600"/>
              <a:gd name="T8" fmla="*/ 472186930 w 21600"/>
              <a:gd name="T9" fmla="*/ 82420398 h 21600"/>
              <a:gd name="T10" fmla="*/ 483059493 w 21600"/>
              <a:gd name="T11" fmla="*/ 6093732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94" y="17241"/>
                </a:moveTo>
                <a:cubicBezTo>
                  <a:pt x="18340" y="15609"/>
                  <a:pt x="19398" y="13264"/>
                  <a:pt x="19398" y="10800"/>
                </a:cubicBezTo>
                <a:cubicBezTo>
                  <a:pt x="19398" y="6051"/>
                  <a:pt x="15548" y="2202"/>
                  <a:pt x="10800" y="2202"/>
                </a:cubicBezTo>
                <a:cubicBezTo>
                  <a:pt x="9823" y="2201"/>
                  <a:pt x="8854" y="2368"/>
                  <a:pt x="7934" y="2693"/>
                </a:cubicBezTo>
                <a:lnTo>
                  <a:pt x="7200" y="617"/>
                </a:lnTo>
                <a:cubicBezTo>
                  <a:pt x="8356" y="208"/>
                  <a:pt x="9573" y="-1"/>
                  <a:pt x="10800" y="0"/>
                </a:cubicBezTo>
                <a:cubicBezTo>
                  <a:pt x="16764" y="0"/>
                  <a:pt x="21600" y="4835"/>
                  <a:pt x="21600" y="10800"/>
                </a:cubicBezTo>
                <a:cubicBezTo>
                  <a:pt x="21600" y="13895"/>
                  <a:pt x="20272" y="16841"/>
                  <a:pt x="17953" y="18891"/>
                </a:cubicBezTo>
                <a:lnTo>
                  <a:pt x="19741" y="20914"/>
                </a:lnTo>
                <a:lnTo>
                  <a:pt x="14375" y="20583"/>
                </a:lnTo>
                <a:lnTo>
                  <a:pt x="14706" y="15218"/>
                </a:lnTo>
                <a:lnTo>
                  <a:pt x="16494" y="17241"/>
                </a:lnTo>
                <a:close/>
              </a:path>
            </a:pathLst>
          </a:custGeom>
          <a:gradFill rotWithShape="1">
            <a:gsLst>
              <a:gs pos="0">
                <a:srgbClr val="FEDAF6"/>
              </a:gs>
              <a:gs pos="100000">
                <a:srgbClr val="800080"/>
              </a:gs>
            </a:gsLst>
            <a:path path="rect">
              <a:fillToRect l="100000" b="100000"/>
            </a:path>
          </a:gradFill>
          <a:ln w="22225">
            <a:solidFill>
              <a:srgbClr val="003366"/>
            </a:solidFill>
            <a:miter lim="800000"/>
            <a:headEnd/>
            <a:tailEnd/>
          </a:ln>
          <a:effectLst/>
        </p:spPr>
        <p:txBody>
          <a:bodyPr wrap="none" anchor="ctr"/>
          <a:lstStyle/>
          <a:p>
            <a:endParaRPr lang="ru-RU"/>
          </a:p>
        </p:txBody>
      </p:sp>
      <p:sp>
        <p:nvSpPr>
          <p:cNvPr id="14345" name="AutoShape 20"/>
          <p:cNvSpPr>
            <a:spLocks noChangeArrowheads="1"/>
          </p:cNvSpPr>
          <p:nvPr/>
        </p:nvSpPr>
        <p:spPr bwMode="auto">
          <a:xfrm rot="1824814">
            <a:off x="4052888" y="1511300"/>
            <a:ext cx="1327150" cy="352425"/>
          </a:xfrm>
          <a:prstGeom prst="curvedDownArrow">
            <a:avLst>
              <a:gd name="adj1" fmla="val 75315"/>
              <a:gd name="adj2" fmla="val 150631"/>
              <a:gd name="adj3" fmla="val 33333"/>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4346" name="WordArt 22"/>
          <p:cNvSpPr>
            <a:spLocks noChangeArrowheads="1" noChangeShapeType="1" noTextEdit="1"/>
          </p:cNvSpPr>
          <p:nvPr/>
        </p:nvSpPr>
        <p:spPr bwMode="auto">
          <a:xfrm>
            <a:off x="7250113" y="1381125"/>
            <a:ext cx="1362075" cy="336550"/>
          </a:xfrm>
          <a:prstGeom prst="rect">
            <a:avLst/>
          </a:prstGeom>
        </p:spPr>
        <p:txBody>
          <a:bodyPr wrap="none" fromWordArt="1">
            <a:prstTxWarp prst="textCascadeUp">
              <a:avLst>
                <a:gd name="adj" fmla="val 61843"/>
              </a:avLst>
            </a:prstTxWarp>
          </a:bodyPr>
          <a:lstStyle/>
          <a:p>
            <a:pPr algn="ctr"/>
            <a:r>
              <a:rPr lang="ru-RU" sz="2000" b="1" kern="10">
                <a:ln w="9525">
                  <a:noFill/>
                  <a:round/>
                  <a:headEnd/>
                  <a:tailEnd/>
                </a:ln>
                <a:gradFill rotWithShape="1">
                  <a:gsLst>
                    <a:gs pos="0">
                      <a:srgbClr val="650717"/>
                    </a:gs>
                    <a:gs pos="100000">
                      <a:srgbClr val="990099"/>
                    </a:gs>
                  </a:gsLst>
                  <a:path path="rect">
                    <a:fillToRect r="100000" b="100000"/>
                  </a:path>
                </a:gradFill>
                <a:effectLst>
                  <a:prstShdw prst="shdw17" dist="17961" dir="2700000">
                    <a:srgbClr val="650717"/>
                  </a:prstShdw>
                </a:effectLst>
                <a:latin typeface="Georgia"/>
              </a:rPr>
              <a:t>Условия</a:t>
            </a:r>
          </a:p>
        </p:txBody>
      </p:sp>
      <p:sp>
        <p:nvSpPr>
          <p:cNvPr id="3" name="Rectangle 3"/>
          <p:cNvSpPr>
            <a:spLocks noChangeArrowheads="1"/>
          </p:cNvSpPr>
          <p:nvPr/>
        </p:nvSpPr>
        <p:spPr bwMode="auto">
          <a:xfrm>
            <a:off x="6294438" y="2206625"/>
            <a:ext cx="3395662" cy="1778000"/>
          </a:xfrm>
          <a:prstGeom prst="roundRect">
            <a:avLst>
              <a:gd name="adj" fmla="val 5736"/>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000066"/>
                </a:solidFill>
              </a:rPr>
              <a:t>если отдельные функции управления этой организацией или в соответствующей сфере деятельности входят в </a:t>
            </a:r>
            <a:r>
              <a:rPr lang="ru-RU" sz="1800" b="1" dirty="0" smtClean="0">
                <a:solidFill>
                  <a:srgbClr val="800000"/>
                </a:solidFill>
              </a:rPr>
              <a:t>должностные </a:t>
            </a:r>
            <a:r>
              <a:rPr lang="ru-RU" sz="1800" b="1" dirty="0">
                <a:solidFill>
                  <a:srgbClr val="800000"/>
                </a:solidFill>
              </a:rPr>
              <a:t>обязанности</a:t>
            </a:r>
            <a:r>
              <a:rPr lang="ru-RU" sz="1800" b="1" dirty="0">
                <a:solidFill>
                  <a:srgbClr val="000066"/>
                </a:solidFill>
              </a:rPr>
              <a:t> </a:t>
            </a:r>
            <a:r>
              <a:rPr lang="ru-RU" sz="1800" b="1" dirty="0" smtClean="0">
                <a:solidFill>
                  <a:srgbClr val="000066"/>
                </a:solidFill>
              </a:rPr>
              <a:t>работника (служащего)</a:t>
            </a:r>
            <a:endParaRPr lang="ru-RU" sz="1800" b="1" dirty="0">
              <a:solidFill>
                <a:srgbClr val="800000"/>
              </a:solidFill>
            </a:endParaRPr>
          </a:p>
        </p:txBody>
      </p:sp>
      <p:sp>
        <p:nvSpPr>
          <p:cNvPr id="4" name="Rectangle 3"/>
          <p:cNvSpPr>
            <a:spLocks noChangeArrowheads="1"/>
          </p:cNvSpPr>
          <p:nvPr/>
        </p:nvSpPr>
        <p:spPr bwMode="auto">
          <a:xfrm>
            <a:off x="6297613" y="4152900"/>
            <a:ext cx="3414712" cy="2640133"/>
          </a:xfrm>
          <a:prstGeom prst="roundRect">
            <a:avLst>
              <a:gd name="adj" fmla="val 5736"/>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000066"/>
                </a:solidFill>
              </a:rPr>
              <a:t>если </a:t>
            </a:r>
            <a:r>
              <a:rPr lang="ru-RU" sz="1800" b="1" dirty="0" smtClean="0">
                <a:solidFill>
                  <a:srgbClr val="000066"/>
                </a:solidFill>
              </a:rPr>
              <a:t>служащий</a:t>
            </a:r>
            <a:r>
              <a:rPr lang="ru-RU" sz="1800" b="1" dirty="0">
                <a:solidFill>
                  <a:srgbClr val="000066"/>
                </a:solidFill>
              </a:rPr>
              <a:t>, </a:t>
            </a:r>
            <a:r>
              <a:rPr lang="ru-RU" sz="1800" b="1" dirty="0" smtClean="0">
                <a:solidFill>
                  <a:srgbClr val="000066"/>
                </a:solidFill>
              </a:rPr>
              <a:t>родственники </a:t>
            </a:r>
            <a:r>
              <a:rPr lang="ru-RU" sz="1800" b="1" dirty="0">
                <a:solidFill>
                  <a:srgbClr val="000066"/>
                </a:solidFill>
              </a:rPr>
              <a:t>и иные лица </a:t>
            </a:r>
            <a:r>
              <a:rPr lang="ru-RU" sz="1800" b="1" dirty="0">
                <a:solidFill>
                  <a:srgbClr val="800000"/>
                </a:solidFill>
              </a:rPr>
              <a:t>связаны</a:t>
            </a:r>
            <a:r>
              <a:rPr lang="ru-RU" sz="1800" b="1" dirty="0">
                <a:solidFill>
                  <a:srgbClr val="000066"/>
                </a:solidFill>
              </a:rPr>
              <a:t> с лицом, участвующим в конкурсе:</a:t>
            </a:r>
          </a:p>
          <a:p>
            <a:pPr marL="444500" lvl="1" indent="-265113" algn="just">
              <a:spcBef>
                <a:spcPct val="0"/>
              </a:spcBef>
              <a:buClr>
                <a:srgbClr val="990099"/>
              </a:buClr>
              <a:buFont typeface="Wingdings" pitchFamily="2" charset="2"/>
              <a:buChar char="ü"/>
            </a:pPr>
            <a:r>
              <a:rPr lang="ru-RU" sz="1800" i="1" dirty="0">
                <a:solidFill>
                  <a:srgbClr val="000066"/>
                </a:solidFill>
              </a:rPr>
              <a:t>состоят в трудовых отношениях, </a:t>
            </a:r>
          </a:p>
          <a:p>
            <a:pPr marL="444500" lvl="1" indent="-265113" algn="just">
              <a:spcBef>
                <a:spcPct val="0"/>
              </a:spcBef>
              <a:buClr>
                <a:srgbClr val="990099"/>
              </a:buClr>
              <a:buFont typeface="Wingdings" pitchFamily="2" charset="2"/>
              <a:buChar char="ü"/>
            </a:pPr>
            <a:r>
              <a:rPr lang="ru-RU" sz="1800" i="1" dirty="0">
                <a:solidFill>
                  <a:srgbClr val="000066"/>
                </a:solidFill>
              </a:rPr>
              <a:t>имеют обязательства </a:t>
            </a:r>
            <a:r>
              <a:rPr lang="ru-RU" sz="1800" i="1" dirty="0" smtClean="0">
                <a:solidFill>
                  <a:srgbClr val="000066"/>
                </a:solidFill>
              </a:rPr>
              <a:t>имущественного </a:t>
            </a:r>
            <a:r>
              <a:rPr lang="ru-RU" sz="1800" i="1" dirty="0">
                <a:solidFill>
                  <a:srgbClr val="000066"/>
                </a:solidFill>
              </a:rPr>
              <a:t>характера)</a:t>
            </a:r>
          </a:p>
        </p:txBody>
      </p:sp>
      <p:sp>
        <p:nvSpPr>
          <p:cNvPr id="14349" name="AutoShape 14"/>
          <p:cNvSpPr>
            <a:spLocks noChangeArrowheads="1"/>
          </p:cNvSpPr>
          <p:nvPr/>
        </p:nvSpPr>
        <p:spPr bwMode="auto">
          <a:xfrm rot="189511">
            <a:off x="6432550" y="258763"/>
            <a:ext cx="3211513" cy="1290637"/>
          </a:xfrm>
          <a:custGeom>
            <a:avLst/>
            <a:gdLst>
              <a:gd name="T0" fmla="*/ 401999207 w 21600"/>
              <a:gd name="T1" fmla="*/ 10425180 h 21600"/>
              <a:gd name="T2" fmla="*/ 85152672 w 21600"/>
              <a:gd name="T3" fmla="*/ 14388153 h 21600"/>
              <a:gd name="T4" fmla="*/ 368751573 w 21600"/>
              <a:gd name="T5" fmla="*/ 16155489 h 21600"/>
              <a:gd name="T6" fmla="*/ 460381391 w 21600"/>
              <a:gd name="T7" fmla="*/ 70830517 h 21600"/>
              <a:gd name="T8" fmla="*/ 341737990 w 21600"/>
              <a:gd name="T9" fmla="*/ 71823053 h 21600"/>
              <a:gd name="T10" fmla="*/ 335614557 w 21600"/>
              <a:gd name="T11" fmla="*/ 5266145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87" y="16558"/>
                </a:moveTo>
                <a:cubicBezTo>
                  <a:pt x="18611" y="14978"/>
                  <a:pt x="19400" y="12927"/>
                  <a:pt x="19400" y="10800"/>
                </a:cubicBezTo>
                <a:cubicBezTo>
                  <a:pt x="19400" y="6050"/>
                  <a:pt x="15549" y="2200"/>
                  <a:pt x="10800" y="2200"/>
                </a:cubicBezTo>
                <a:cubicBezTo>
                  <a:pt x="8480" y="2199"/>
                  <a:pt x="6259" y="3136"/>
                  <a:pt x="4640" y="4798"/>
                </a:cubicBezTo>
                <a:lnTo>
                  <a:pt x="3065" y="3262"/>
                </a:lnTo>
                <a:cubicBezTo>
                  <a:pt x="5097" y="1176"/>
                  <a:pt x="7887" y="-1"/>
                  <a:pt x="10800" y="0"/>
                </a:cubicBezTo>
                <a:cubicBezTo>
                  <a:pt x="16764" y="0"/>
                  <a:pt x="21600" y="4835"/>
                  <a:pt x="21600" y="10800"/>
                </a:cubicBezTo>
                <a:cubicBezTo>
                  <a:pt x="21600" y="13471"/>
                  <a:pt x="20610" y="16047"/>
                  <a:pt x="18821" y="18031"/>
                </a:cubicBezTo>
                <a:lnTo>
                  <a:pt x="20826" y="19839"/>
                </a:lnTo>
                <a:lnTo>
                  <a:pt x="15459" y="20117"/>
                </a:lnTo>
                <a:lnTo>
                  <a:pt x="15182" y="14750"/>
                </a:lnTo>
                <a:lnTo>
                  <a:pt x="17187" y="16558"/>
                </a:lnTo>
                <a:close/>
              </a:path>
            </a:pathLst>
          </a:custGeom>
          <a:gradFill rotWithShape="1">
            <a:gsLst>
              <a:gs pos="0">
                <a:srgbClr val="FEDAF6"/>
              </a:gs>
              <a:gs pos="100000">
                <a:srgbClr val="800080"/>
              </a:gs>
            </a:gsLst>
            <a:path path="rect">
              <a:fillToRect l="100000" b="100000"/>
            </a:path>
          </a:gradFill>
          <a:ln w="22225">
            <a:solidFill>
              <a:srgbClr val="003366"/>
            </a:solidFill>
            <a:miter lim="800000"/>
            <a:headEnd/>
            <a:tailEnd/>
          </a:ln>
          <a:effectLst/>
        </p:spPr>
        <p:txBody>
          <a:bodyPr wrap="none" anchor="ctr"/>
          <a:lstStyle/>
          <a:p>
            <a:endParaRPr lang="ru-RU"/>
          </a:p>
        </p:txBody>
      </p:sp>
      <p:sp>
        <p:nvSpPr>
          <p:cNvPr id="14350" name="AutoShape 27"/>
          <p:cNvSpPr>
            <a:spLocks noChangeArrowheads="1"/>
          </p:cNvSpPr>
          <p:nvPr/>
        </p:nvSpPr>
        <p:spPr bwMode="auto">
          <a:xfrm rot="19356885" flipH="1">
            <a:off x="6073775" y="1519238"/>
            <a:ext cx="1141413" cy="352425"/>
          </a:xfrm>
          <a:prstGeom prst="curvedDownArrow">
            <a:avLst>
              <a:gd name="adj1" fmla="val 64775"/>
              <a:gd name="adj2" fmla="val 129550"/>
              <a:gd name="adj3" fmla="val 33333"/>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fade">
                                      <p:cBhvr>
                                        <p:cTn id="7" dur="1000"/>
                                        <p:tgtEl>
                                          <p:spTgt spid="488451"/>
                                        </p:tgtEl>
                                      </p:cBhvr>
                                    </p:animEffect>
                                    <p:anim calcmode="lin" valueType="num">
                                      <p:cBhvr>
                                        <p:cTn id="8" dur="1000" fill="hold"/>
                                        <p:tgtEl>
                                          <p:spTgt spid="488451"/>
                                        </p:tgtEl>
                                        <p:attrNameLst>
                                          <p:attrName>ppt_x</p:attrName>
                                        </p:attrNameLst>
                                      </p:cBhvr>
                                      <p:tavLst>
                                        <p:tav tm="0">
                                          <p:val>
                                            <p:strVal val="#ppt_x"/>
                                          </p:val>
                                        </p:tav>
                                        <p:tav tm="100000">
                                          <p:val>
                                            <p:strVal val="#ppt_x"/>
                                          </p:val>
                                        </p:tav>
                                      </p:tavLst>
                                    </p:anim>
                                    <p:anim calcmode="lin" valueType="num">
                                      <p:cBhvr>
                                        <p:cTn id="9" dur="1000" fill="hold"/>
                                        <p:tgtEl>
                                          <p:spTgt spid="48845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animBg="1"/>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6388100" y="1943100"/>
            <a:ext cx="3416300" cy="4699000"/>
          </a:xfrm>
          <a:prstGeom prst="roundRect">
            <a:avLst>
              <a:gd name="adj" fmla="val 3060"/>
            </a:avLst>
          </a:prstGeom>
          <a:gradFill rotWithShape="1">
            <a:gsLst>
              <a:gs pos="0">
                <a:srgbClr val="DDDDFF"/>
              </a:gs>
              <a:gs pos="50000">
                <a:schemeClr val="bg1"/>
              </a:gs>
              <a:gs pos="100000">
                <a:srgbClr val="DDDDFF"/>
              </a:gs>
            </a:gsLst>
            <a:lin ang="0" scaled="1"/>
          </a:gradFill>
          <a:ln w="12700" algn="ctr">
            <a:solidFill>
              <a:srgbClr val="003366"/>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63491" name="AutoShape 3"/>
          <p:cNvSpPr>
            <a:spLocks noChangeArrowheads="1"/>
          </p:cNvSpPr>
          <p:nvPr/>
        </p:nvSpPr>
        <p:spPr bwMode="auto">
          <a:xfrm>
            <a:off x="101600" y="1955800"/>
            <a:ext cx="5969000" cy="4686300"/>
          </a:xfrm>
          <a:prstGeom prst="roundRect">
            <a:avLst>
              <a:gd name="adj" fmla="val 3060"/>
            </a:avLst>
          </a:prstGeom>
          <a:gradFill rotWithShape="1">
            <a:gsLst>
              <a:gs pos="0">
                <a:srgbClr val="DDDDFF"/>
              </a:gs>
              <a:gs pos="50000">
                <a:schemeClr val="bg1"/>
              </a:gs>
              <a:gs pos="100000">
                <a:srgbClr val="DDDDFF"/>
              </a:gs>
            </a:gsLst>
            <a:lin ang="0" scaled="1"/>
          </a:gradFill>
          <a:ln w="12700" algn="ctr">
            <a:solidFill>
              <a:srgbClr val="003366"/>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ru-RU"/>
          </a:p>
        </p:txBody>
      </p:sp>
      <p:sp>
        <p:nvSpPr>
          <p:cNvPr id="488451" name="Rectangle 3"/>
          <p:cNvSpPr>
            <a:spLocks noChangeArrowheads="1"/>
          </p:cNvSpPr>
          <p:nvPr/>
        </p:nvSpPr>
        <p:spPr bwMode="auto">
          <a:xfrm>
            <a:off x="203200" y="2211388"/>
            <a:ext cx="5762625" cy="1516062"/>
          </a:xfrm>
          <a:prstGeom prst="roundRect">
            <a:avLst>
              <a:gd name="adj" fmla="val 8287"/>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a:solidFill>
                  <a:srgbClr val="003366"/>
                </a:solidFill>
              </a:rPr>
              <a:t>►</a:t>
            </a:r>
            <a:r>
              <a:rPr lang="en-US" sz="1800" b="1">
                <a:solidFill>
                  <a:srgbClr val="003366"/>
                </a:solidFill>
              </a:rPr>
              <a:t> </a:t>
            </a:r>
            <a:r>
              <a:rPr lang="ru-RU" sz="1800" b="1">
                <a:solidFill>
                  <a:srgbClr val="660033"/>
                </a:solidFill>
              </a:rPr>
              <a:t>подготовка и принятие </a:t>
            </a:r>
            <a:r>
              <a:rPr lang="ru-RU" sz="1800" i="1">
                <a:solidFill>
                  <a:srgbClr val="003366"/>
                </a:solidFill>
              </a:rPr>
              <a:t>(участие в подготовке и принятии)</a:t>
            </a:r>
            <a:r>
              <a:rPr lang="ru-RU" sz="1800" b="1">
                <a:solidFill>
                  <a:srgbClr val="660033"/>
                </a:solidFill>
              </a:rPr>
              <a:t> решений о распределении </a:t>
            </a:r>
            <a:r>
              <a:rPr lang="ru-RU" sz="1800" b="1">
                <a:solidFill>
                  <a:srgbClr val="003366"/>
                </a:solidFill>
              </a:rPr>
              <a:t>бюджетных ассигнований, субсидий, межбюджетных тран-сфертов, а также </a:t>
            </a:r>
            <a:r>
              <a:rPr lang="ru-RU" sz="1800" b="1">
                <a:solidFill>
                  <a:srgbClr val="660033"/>
                </a:solidFill>
              </a:rPr>
              <a:t>распределение</a:t>
            </a:r>
            <a:r>
              <a:rPr lang="ru-RU" sz="1800" b="1">
                <a:solidFill>
                  <a:srgbClr val="000066"/>
                </a:solidFill>
              </a:rPr>
              <a:t> </a:t>
            </a:r>
            <a:r>
              <a:rPr lang="ru-RU" sz="1800" b="1">
                <a:solidFill>
                  <a:srgbClr val="003366"/>
                </a:solidFill>
              </a:rPr>
              <a:t>ограниченного ресурса </a:t>
            </a:r>
            <a:r>
              <a:rPr lang="ru-RU" sz="1800" i="1">
                <a:solidFill>
                  <a:srgbClr val="003366"/>
                </a:solidFill>
              </a:rPr>
              <a:t>(квоты, частоты, участки недр и др.)</a:t>
            </a:r>
          </a:p>
        </p:txBody>
      </p:sp>
      <p:sp>
        <p:nvSpPr>
          <p:cNvPr id="15365" name="WordArt 3"/>
          <p:cNvSpPr>
            <a:spLocks noChangeArrowheads="1" noChangeShapeType="1" noTextEdit="1"/>
          </p:cNvSpPr>
          <p:nvPr/>
        </p:nvSpPr>
        <p:spPr bwMode="auto">
          <a:xfrm>
            <a:off x="1547813" y="312738"/>
            <a:ext cx="6781800" cy="685800"/>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solidFill>
                  <a:srgbClr val="003366"/>
                </a:solidFill>
                <a:effectLst>
                  <a:outerShdw dist="25400" algn="ctr" rotWithShape="0">
                    <a:srgbClr val="CCCCFF">
                      <a:alpha val="50000"/>
                    </a:srgbClr>
                  </a:outerShdw>
                </a:effectLst>
                <a:latin typeface="Times New Roman"/>
                <a:cs typeface="Times New Roman"/>
              </a:rPr>
              <a:t>ВОЗМОЖНЫЕ СИТУАЦИИ,</a:t>
            </a:r>
          </a:p>
          <a:p>
            <a:pPr algn="ctr"/>
            <a:r>
              <a:rPr lang="ru-RU" sz="2400" b="1" kern="10">
                <a:ln w="9525">
                  <a:noFill/>
                  <a:round/>
                  <a:headEnd/>
                  <a:tailEnd/>
                </a:ln>
                <a:solidFill>
                  <a:srgbClr val="003366"/>
                </a:solidFill>
                <a:effectLst>
                  <a:outerShdw dist="25400" algn="ctr" rotWithShape="0">
                    <a:srgbClr val="CCCCFF">
                      <a:alpha val="50000"/>
                    </a:srgbClr>
                  </a:outerShdw>
                </a:effectLst>
                <a:latin typeface="Times New Roman"/>
                <a:cs typeface="Times New Roman"/>
              </a:rPr>
              <a:t>связанные с возникновением конфликтов интересов</a:t>
            </a:r>
          </a:p>
        </p:txBody>
      </p:sp>
      <p:sp>
        <p:nvSpPr>
          <p:cNvPr id="15366" name="WordArt 6"/>
          <p:cNvSpPr>
            <a:spLocks noChangeArrowheads="1" noChangeShapeType="1" noTextEdit="1"/>
          </p:cNvSpPr>
          <p:nvPr/>
        </p:nvSpPr>
        <p:spPr bwMode="auto">
          <a:xfrm>
            <a:off x="1725613" y="1381125"/>
            <a:ext cx="2238375" cy="361950"/>
          </a:xfrm>
          <a:prstGeom prst="rect">
            <a:avLst/>
          </a:prstGeom>
        </p:spPr>
        <p:txBody>
          <a:bodyPr wrap="none" fromWordArt="1">
            <a:prstTxWarp prst="textCascadeUp">
              <a:avLst>
                <a:gd name="adj" fmla="val 61843"/>
              </a:avLst>
            </a:prstTxWarp>
          </a:bodyPr>
          <a:lstStyle/>
          <a:p>
            <a:pPr algn="ctr"/>
            <a:r>
              <a:rPr lang="ru-RU" sz="2400" b="1" kern="10">
                <a:ln w="9525">
                  <a:noFill/>
                  <a:round/>
                  <a:headEnd/>
                  <a:tailEnd/>
                </a:ln>
                <a:gradFill rotWithShape="1">
                  <a:gsLst>
                    <a:gs pos="0">
                      <a:srgbClr val="650717"/>
                    </a:gs>
                    <a:gs pos="100000">
                      <a:srgbClr val="990099"/>
                    </a:gs>
                  </a:gsLst>
                  <a:path path="rect">
                    <a:fillToRect r="100000" b="100000"/>
                  </a:path>
                </a:gradFill>
                <a:effectLst>
                  <a:prstShdw prst="shdw17" dist="17961" dir="2700000">
                    <a:srgbClr val="650717"/>
                  </a:prstShdw>
                </a:effectLst>
                <a:latin typeface="Georgia"/>
              </a:rPr>
              <a:t>Деятельность</a:t>
            </a:r>
          </a:p>
        </p:txBody>
      </p:sp>
      <p:sp>
        <p:nvSpPr>
          <p:cNvPr id="2" name="Rectangle 3"/>
          <p:cNvSpPr>
            <a:spLocks noChangeArrowheads="1"/>
          </p:cNvSpPr>
          <p:nvPr/>
        </p:nvSpPr>
        <p:spPr bwMode="auto">
          <a:xfrm>
            <a:off x="214313" y="3873500"/>
            <a:ext cx="5738812" cy="705493"/>
          </a:xfrm>
          <a:prstGeom prst="roundRect">
            <a:avLst>
              <a:gd name="adj" fmla="val 19556"/>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761C31"/>
                </a:solidFill>
              </a:rPr>
              <a:t>осуществление</a:t>
            </a:r>
            <a:r>
              <a:rPr lang="ru-RU" sz="1800" b="1" dirty="0">
                <a:solidFill>
                  <a:srgbClr val="000066"/>
                </a:solidFill>
              </a:rPr>
              <a:t> </a:t>
            </a:r>
            <a:r>
              <a:rPr lang="ru-RU" sz="1800" b="1" dirty="0" smtClean="0">
                <a:solidFill>
                  <a:srgbClr val="000066"/>
                </a:solidFill>
              </a:rPr>
              <a:t>работником</a:t>
            </a:r>
            <a:r>
              <a:rPr lang="ru-RU" sz="1800" b="1" dirty="0" smtClean="0">
                <a:solidFill>
                  <a:srgbClr val="003366"/>
                </a:solidFill>
              </a:rPr>
              <a:t> (служащим) контрольных </a:t>
            </a:r>
            <a:r>
              <a:rPr lang="ru-RU" sz="1800" b="1" dirty="0">
                <a:solidFill>
                  <a:srgbClr val="003366"/>
                </a:solidFill>
              </a:rPr>
              <a:t>и надзорных</a:t>
            </a:r>
            <a:r>
              <a:rPr lang="ru-RU" sz="1800" b="1" dirty="0">
                <a:solidFill>
                  <a:srgbClr val="000066"/>
                </a:solidFill>
              </a:rPr>
              <a:t> </a:t>
            </a:r>
            <a:r>
              <a:rPr lang="ru-RU" sz="1800" b="1" dirty="0">
                <a:solidFill>
                  <a:srgbClr val="800000"/>
                </a:solidFill>
              </a:rPr>
              <a:t>полномочий</a:t>
            </a:r>
            <a:endParaRPr lang="ru-RU" sz="1800" b="1" dirty="0">
              <a:solidFill>
                <a:srgbClr val="000066"/>
              </a:solidFill>
            </a:endParaRPr>
          </a:p>
        </p:txBody>
      </p:sp>
      <p:sp>
        <p:nvSpPr>
          <p:cNvPr id="15368" name="AutoShape 14"/>
          <p:cNvSpPr>
            <a:spLocks noChangeArrowheads="1"/>
          </p:cNvSpPr>
          <p:nvPr/>
        </p:nvSpPr>
        <p:spPr bwMode="auto">
          <a:xfrm rot="279456" flipH="1">
            <a:off x="312738" y="242888"/>
            <a:ext cx="3914775" cy="1366837"/>
          </a:xfrm>
          <a:custGeom>
            <a:avLst/>
            <a:gdLst>
              <a:gd name="T0" fmla="*/ 660503375 w 21600"/>
              <a:gd name="T1" fmla="*/ 21310824 h 21600"/>
              <a:gd name="T2" fmla="*/ 248559214 w 21600"/>
              <a:gd name="T3" fmla="*/ 6627135 h 21600"/>
              <a:gd name="T4" fmla="*/ 598158227 w 21600"/>
              <a:gd name="T5" fmla="*/ 25783671 h 21600"/>
              <a:gd name="T6" fmla="*/ 648448224 w 21600"/>
              <a:gd name="T7" fmla="*/ 83745787 h 21600"/>
              <a:gd name="T8" fmla="*/ 472186930 w 21600"/>
              <a:gd name="T9" fmla="*/ 82420398 h 21600"/>
              <a:gd name="T10" fmla="*/ 483059493 w 21600"/>
              <a:gd name="T11" fmla="*/ 6093732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94" y="17241"/>
                </a:moveTo>
                <a:cubicBezTo>
                  <a:pt x="18340" y="15609"/>
                  <a:pt x="19398" y="13264"/>
                  <a:pt x="19398" y="10800"/>
                </a:cubicBezTo>
                <a:cubicBezTo>
                  <a:pt x="19398" y="6051"/>
                  <a:pt x="15548" y="2202"/>
                  <a:pt x="10800" y="2202"/>
                </a:cubicBezTo>
                <a:cubicBezTo>
                  <a:pt x="9823" y="2201"/>
                  <a:pt x="8854" y="2368"/>
                  <a:pt x="7934" y="2693"/>
                </a:cubicBezTo>
                <a:lnTo>
                  <a:pt x="7200" y="617"/>
                </a:lnTo>
                <a:cubicBezTo>
                  <a:pt x="8356" y="208"/>
                  <a:pt x="9573" y="-1"/>
                  <a:pt x="10800" y="0"/>
                </a:cubicBezTo>
                <a:cubicBezTo>
                  <a:pt x="16764" y="0"/>
                  <a:pt x="21600" y="4835"/>
                  <a:pt x="21600" y="10800"/>
                </a:cubicBezTo>
                <a:cubicBezTo>
                  <a:pt x="21600" y="13895"/>
                  <a:pt x="20272" y="16841"/>
                  <a:pt x="17953" y="18891"/>
                </a:cubicBezTo>
                <a:lnTo>
                  <a:pt x="19741" y="20914"/>
                </a:lnTo>
                <a:lnTo>
                  <a:pt x="14375" y="20583"/>
                </a:lnTo>
                <a:lnTo>
                  <a:pt x="14706" y="15218"/>
                </a:lnTo>
                <a:lnTo>
                  <a:pt x="16494" y="17241"/>
                </a:lnTo>
                <a:close/>
              </a:path>
            </a:pathLst>
          </a:custGeom>
          <a:gradFill rotWithShape="1">
            <a:gsLst>
              <a:gs pos="0">
                <a:srgbClr val="FEDAF6"/>
              </a:gs>
              <a:gs pos="100000">
                <a:srgbClr val="800080"/>
              </a:gs>
            </a:gsLst>
            <a:path path="rect">
              <a:fillToRect l="100000" b="100000"/>
            </a:path>
          </a:gradFill>
          <a:ln w="22225">
            <a:solidFill>
              <a:srgbClr val="003366"/>
            </a:solidFill>
            <a:miter lim="800000"/>
            <a:headEnd/>
            <a:tailEnd/>
          </a:ln>
          <a:effectLst/>
        </p:spPr>
        <p:txBody>
          <a:bodyPr wrap="none" anchor="ctr"/>
          <a:lstStyle/>
          <a:p>
            <a:endParaRPr lang="ru-RU"/>
          </a:p>
        </p:txBody>
      </p:sp>
      <p:sp>
        <p:nvSpPr>
          <p:cNvPr id="15369" name="AutoShape 9"/>
          <p:cNvSpPr>
            <a:spLocks noChangeArrowheads="1"/>
          </p:cNvSpPr>
          <p:nvPr/>
        </p:nvSpPr>
        <p:spPr bwMode="auto">
          <a:xfrm rot="1824814">
            <a:off x="4052888" y="1511300"/>
            <a:ext cx="1327150" cy="352425"/>
          </a:xfrm>
          <a:prstGeom prst="curvedDownArrow">
            <a:avLst>
              <a:gd name="adj1" fmla="val 75315"/>
              <a:gd name="adj2" fmla="val 150631"/>
              <a:gd name="adj3" fmla="val 33333"/>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15370" name="WordArt 10"/>
          <p:cNvSpPr>
            <a:spLocks noChangeArrowheads="1" noChangeShapeType="1" noTextEdit="1"/>
          </p:cNvSpPr>
          <p:nvPr/>
        </p:nvSpPr>
        <p:spPr bwMode="auto">
          <a:xfrm>
            <a:off x="7250113" y="1381125"/>
            <a:ext cx="1362075" cy="336550"/>
          </a:xfrm>
          <a:prstGeom prst="rect">
            <a:avLst/>
          </a:prstGeom>
        </p:spPr>
        <p:txBody>
          <a:bodyPr wrap="none" fromWordArt="1">
            <a:prstTxWarp prst="textCascadeUp">
              <a:avLst>
                <a:gd name="adj" fmla="val 61843"/>
              </a:avLst>
            </a:prstTxWarp>
          </a:bodyPr>
          <a:lstStyle/>
          <a:p>
            <a:pPr algn="ctr"/>
            <a:r>
              <a:rPr lang="ru-RU" sz="2000" b="1" kern="10">
                <a:ln w="9525">
                  <a:noFill/>
                  <a:round/>
                  <a:headEnd/>
                  <a:tailEnd/>
                </a:ln>
                <a:gradFill rotWithShape="1">
                  <a:gsLst>
                    <a:gs pos="0">
                      <a:srgbClr val="650717"/>
                    </a:gs>
                    <a:gs pos="100000">
                      <a:srgbClr val="990099"/>
                    </a:gs>
                  </a:gsLst>
                  <a:path path="rect">
                    <a:fillToRect r="100000" b="100000"/>
                  </a:path>
                </a:gradFill>
                <a:effectLst>
                  <a:prstShdw prst="shdw17" dist="17961" dir="2700000">
                    <a:srgbClr val="650717"/>
                  </a:prstShdw>
                </a:effectLst>
                <a:latin typeface="Georgia"/>
              </a:rPr>
              <a:t>Условия</a:t>
            </a:r>
          </a:p>
        </p:txBody>
      </p:sp>
      <p:sp>
        <p:nvSpPr>
          <p:cNvPr id="3" name="Rectangle 3"/>
          <p:cNvSpPr>
            <a:spLocks noChangeArrowheads="1"/>
          </p:cNvSpPr>
          <p:nvPr/>
        </p:nvSpPr>
        <p:spPr bwMode="auto">
          <a:xfrm>
            <a:off x="6545263" y="2419350"/>
            <a:ext cx="3095625" cy="4027103"/>
          </a:xfrm>
          <a:prstGeom prst="roundRect">
            <a:avLst>
              <a:gd name="adj" fmla="val 4921"/>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000066"/>
                </a:solidFill>
              </a:rPr>
              <a:t> </a:t>
            </a:r>
            <a:r>
              <a:rPr lang="ru-RU" sz="1800" b="1" dirty="0">
                <a:solidFill>
                  <a:srgbClr val="003366"/>
                </a:solidFill>
              </a:rPr>
              <a:t>отношении </a:t>
            </a:r>
            <a:r>
              <a:rPr lang="ru-RU" sz="1800" b="1" dirty="0" err="1">
                <a:solidFill>
                  <a:srgbClr val="003366"/>
                </a:solidFill>
              </a:rPr>
              <a:t>родственни</a:t>
            </a:r>
            <a:r>
              <a:rPr lang="ru-RU" sz="1800" b="1" dirty="0">
                <a:solidFill>
                  <a:srgbClr val="003366"/>
                </a:solidFill>
              </a:rPr>
              <a:t>-ков и иных лиц либо в отношении граждан и организаций,</a:t>
            </a:r>
            <a:r>
              <a:rPr lang="ru-RU" sz="1800" b="1" dirty="0">
                <a:solidFill>
                  <a:srgbClr val="000066"/>
                </a:solidFill>
              </a:rPr>
              <a:t> </a:t>
            </a:r>
            <a:r>
              <a:rPr lang="ru-RU" sz="1800" b="1" dirty="0">
                <a:solidFill>
                  <a:srgbClr val="800000"/>
                </a:solidFill>
              </a:rPr>
              <a:t>с которыми связаны</a:t>
            </a:r>
            <a:r>
              <a:rPr lang="ru-RU" sz="1800" b="1" dirty="0">
                <a:solidFill>
                  <a:srgbClr val="000066"/>
                </a:solidFill>
              </a:rPr>
              <a:t> </a:t>
            </a:r>
            <a:r>
              <a:rPr lang="ru-RU" sz="1800" b="1" dirty="0" smtClean="0">
                <a:solidFill>
                  <a:srgbClr val="000066"/>
                </a:solidFill>
              </a:rPr>
              <a:t>работник (с</a:t>
            </a:r>
            <a:r>
              <a:rPr lang="ru-RU" sz="1800" b="1" dirty="0" smtClean="0">
                <a:solidFill>
                  <a:srgbClr val="003366"/>
                </a:solidFill>
              </a:rPr>
              <a:t>лужащий), </a:t>
            </a:r>
            <a:r>
              <a:rPr lang="ru-RU" sz="1800" b="1" dirty="0">
                <a:solidFill>
                  <a:srgbClr val="003366"/>
                </a:solidFill>
              </a:rPr>
              <a:t>его родственники и иные лица</a:t>
            </a:r>
          </a:p>
          <a:p>
            <a:pPr algn="just">
              <a:spcBef>
                <a:spcPct val="0"/>
              </a:spcBef>
              <a:buClr>
                <a:srgbClr val="FF0000"/>
              </a:buClr>
              <a:buFont typeface="Wingdings" pitchFamily="2" charset="2"/>
              <a:buNone/>
            </a:pPr>
            <a:r>
              <a:rPr lang="ru-RU" sz="1800" i="1" dirty="0">
                <a:solidFill>
                  <a:srgbClr val="990099"/>
                </a:solidFill>
              </a:rPr>
              <a:t>Например,</a:t>
            </a:r>
            <a:endParaRPr lang="ru-RU" sz="1800" dirty="0">
              <a:solidFill>
                <a:srgbClr val="000066"/>
              </a:solidFill>
            </a:endParaRPr>
          </a:p>
          <a:p>
            <a:pPr algn="just">
              <a:spcBef>
                <a:spcPct val="0"/>
              </a:spcBef>
              <a:buClr>
                <a:srgbClr val="990099"/>
              </a:buClr>
              <a:buFont typeface="Wingdings" pitchFamily="2" charset="2"/>
              <a:buChar char="ü"/>
            </a:pPr>
            <a:r>
              <a:rPr lang="ru-RU" sz="1800" i="1" dirty="0">
                <a:solidFill>
                  <a:srgbClr val="000066"/>
                </a:solidFill>
              </a:rPr>
              <a:t> </a:t>
            </a:r>
            <a:r>
              <a:rPr lang="ru-RU" sz="1800" i="1" dirty="0">
                <a:solidFill>
                  <a:srgbClr val="003366"/>
                </a:solidFill>
              </a:rPr>
              <a:t>состоят </a:t>
            </a:r>
            <a:r>
              <a:rPr lang="ru-RU" sz="1800" dirty="0">
                <a:solidFill>
                  <a:srgbClr val="003366"/>
                </a:solidFill>
              </a:rPr>
              <a:t>в трудовых, подрядных отношениях, </a:t>
            </a:r>
            <a:r>
              <a:rPr lang="ru-RU" sz="1800" dirty="0" smtClean="0">
                <a:solidFill>
                  <a:srgbClr val="003366"/>
                </a:solidFill>
              </a:rPr>
              <a:t>отношениях </a:t>
            </a:r>
            <a:r>
              <a:rPr lang="ru-RU" sz="1800" dirty="0">
                <a:solidFill>
                  <a:srgbClr val="003366"/>
                </a:solidFill>
              </a:rPr>
              <a:t>по оказанию </a:t>
            </a:r>
            <a:r>
              <a:rPr lang="ru-RU" sz="1800" dirty="0" smtClean="0">
                <a:solidFill>
                  <a:srgbClr val="003366"/>
                </a:solidFill>
              </a:rPr>
              <a:t>услуг</a:t>
            </a:r>
            <a:r>
              <a:rPr lang="ru-RU" sz="1800" dirty="0">
                <a:solidFill>
                  <a:srgbClr val="003366"/>
                </a:solidFill>
              </a:rPr>
              <a:t>,</a:t>
            </a:r>
          </a:p>
          <a:p>
            <a:pPr algn="just">
              <a:spcBef>
                <a:spcPct val="0"/>
              </a:spcBef>
              <a:buClr>
                <a:srgbClr val="990099"/>
              </a:buClr>
              <a:buFont typeface="Wingdings" pitchFamily="2" charset="2"/>
              <a:buChar char="ü"/>
            </a:pPr>
            <a:r>
              <a:rPr lang="ru-RU" sz="1800" i="1" dirty="0">
                <a:solidFill>
                  <a:srgbClr val="003366"/>
                </a:solidFill>
              </a:rPr>
              <a:t> имеют </a:t>
            </a:r>
            <a:r>
              <a:rPr lang="ru-RU" sz="1800" dirty="0">
                <a:solidFill>
                  <a:srgbClr val="003366"/>
                </a:solidFill>
              </a:rPr>
              <a:t>обязательства </a:t>
            </a:r>
            <a:r>
              <a:rPr lang="ru-RU" sz="1800" dirty="0" smtClean="0">
                <a:solidFill>
                  <a:srgbClr val="003366"/>
                </a:solidFill>
              </a:rPr>
              <a:t>имущественного </a:t>
            </a:r>
            <a:r>
              <a:rPr lang="ru-RU" sz="1800" dirty="0">
                <a:solidFill>
                  <a:srgbClr val="003366"/>
                </a:solidFill>
              </a:rPr>
              <a:t>характера</a:t>
            </a:r>
            <a:endParaRPr lang="ru-RU" sz="1800" i="1" dirty="0">
              <a:solidFill>
                <a:srgbClr val="003366"/>
              </a:solidFill>
            </a:endParaRPr>
          </a:p>
        </p:txBody>
      </p:sp>
      <p:sp>
        <p:nvSpPr>
          <p:cNvPr id="15372" name="AutoShape 14"/>
          <p:cNvSpPr>
            <a:spLocks noChangeArrowheads="1"/>
          </p:cNvSpPr>
          <p:nvPr/>
        </p:nvSpPr>
        <p:spPr bwMode="auto">
          <a:xfrm rot="189511">
            <a:off x="6432550" y="258763"/>
            <a:ext cx="3211513" cy="1290637"/>
          </a:xfrm>
          <a:custGeom>
            <a:avLst/>
            <a:gdLst>
              <a:gd name="T0" fmla="*/ 401999207 w 21600"/>
              <a:gd name="T1" fmla="*/ 10425180 h 21600"/>
              <a:gd name="T2" fmla="*/ 85152672 w 21600"/>
              <a:gd name="T3" fmla="*/ 14388153 h 21600"/>
              <a:gd name="T4" fmla="*/ 368751573 w 21600"/>
              <a:gd name="T5" fmla="*/ 16155489 h 21600"/>
              <a:gd name="T6" fmla="*/ 460381391 w 21600"/>
              <a:gd name="T7" fmla="*/ 70830517 h 21600"/>
              <a:gd name="T8" fmla="*/ 341737990 w 21600"/>
              <a:gd name="T9" fmla="*/ 71823053 h 21600"/>
              <a:gd name="T10" fmla="*/ 335614557 w 21600"/>
              <a:gd name="T11" fmla="*/ 5266145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87" y="16558"/>
                </a:moveTo>
                <a:cubicBezTo>
                  <a:pt x="18611" y="14978"/>
                  <a:pt x="19400" y="12927"/>
                  <a:pt x="19400" y="10800"/>
                </a:cubicBezTo>
                <a:cubicBezTo>
                  <a:pt x="19400" y="6050"/>
                  <a:pt x="15549" y="2200"/>
                  <a:pt x="10800" y="2200"/>
                </a:cubicBezTo>
                <a:cubicBezTo>
                  <a:pt x="8480" y="2199"/>
                  <a:pt x="6259" y="3136"/>
                  <a:pt x="4640" y="4798"/>
                </a:cubicBezTo>
                <a:lnTo>
                  <a:pt x="3065" y="3262"/>
                </a:lnTo>
                <a:cubicBezTo>
                  <a:pt x="5097" y="1176"/>
                  <a:pt x="7887" y="-1"/>
                  <a:pt x="10800" y="0"/>
                </a:cubicBezTo>
                <a:cubicBezTo>
                  <a:pt x="16764" y="0"/>
                  <a:pt x="21600" y="4835"/>
                  <a:pt x="21600" y="10800"/>
                </a:cubicBezTo>
                <a:cubicBezTo>
                  <a:pt x="21600" y="13471"/>
                  <a:pt x="20610" y="16047"/>
                  <a:pt x="18821" y="18031"/>
                </a:cubicBezTo>
                <a:lnTo>
                  <a:pt x="20826" y="19839"/>
                </a:lnTo>
                <a:lnTo>
                  <a:pt x="15459" y="20117"/>
                </a:lnTo>
                <a:lnTo>
                  <a:pt x="15182" y="14750"/>
                </a:lnTo>
                <a:lnTo>
                  <a:pt x="17187" y="16558"/>
                </a:lnTo>
                <a:close/>
              </a:path>
            </a:pathLst>
          </a:custGeom>
          <a:gradFill rotWithShape="1">
            <a:gsLst>
              <a:gs pos="0">
                <a:srgbClr val="FEDAF6"/>
              </a:gs>
              <a:gs pos="100000">
                <a:srgbClr val="800080"/>
              </a:gs>
            </a:gsLst>
            <a:path path="rect">
              <a:fillToRect l="100000" b="100000"/>
            </a:path>
          </a:gradFill>
          <a:ln w="22225">
            <a:solidFill>
              <a:srgbClr val="003366"/>
            </a:solidFill>
            <a:miter lim="800000"/>
            <a:headEnd/>
            <a:tailEnd/>
          </a:ln>
          <a:effectLst/>
        </p:spPr>
        <p:txBody>
          <a:bodyPr wrap="none" anchor="ctr"/>
          <a:lstStyle/>
          <a:p>
            <a:endParaRPr lang="ru-RU"/>
          </a:p>
        </p:txBody>
      </p:sp>
      <p:sp>
        <p:nvSpPr>
          <p:cNvPr id="15373" name="AutoShape 14"/>
          <p:cNvSpPr>
            <a:spLocks noChangeArrowheads="1"/>
          </p:cNvSpPr>
          <p:nvPr/>
        </p:nvSpPr>
        <p:spPr bwMode="auto">
          <a:xfrm rot="19356885" flipH="1">
            <a:off x="6073775" y="1519238"/>
            <a:ext cx="1141413" cy="352425"/>
          </a:xfrm>
          <a:prstGeom prst="curvedDownArrow">
            <a:avLst>
              <a:gd name="adj1" fmla="val 64775"/>
              <a:gd name="adj2" fmla="val 129550"/>
              <a:gd name="adj3" fmla="val 33333"/>
            </a:avLst>
          </a:prstGeom>
          <a:gradFill rotWithShape="1">
            <a:gsLst>
              <a:gs pos="0">
                <a:srgbClr val="FEDAF6"/>
              </a:gs>
              <a:gs pos="100000">
                <a:srgbClr val="800080"/>
              </a:gs>
            </a:gsLst>
            <a:lin ang="0" scaled="1"/>
          </a:gradFill>
          <a:ln w="22225">
            <a:solidFill>
              <a:srgbClr val="003366"/>
            </a:solidFill>
            <a:miter lim="800000"/>
            <a:headEnd/>
            <a:tailEnd/>
          </a:ln>
          <a:effectLst/>
        </p:spPr>
        <p:txBody>
          <a:bodyPr wrap="none" anchor="ctr"/>
          <a:lstStyle/>
          <a:p>
            <a:endParaRPr lang="ru-RU"/>
          </a:p>
        </p:txBody>
      </p:sp>
      <p:sp>
        <p:nvSpPr>
          <p:cNvPr id="4" name="Rectangle 3"/>
          <p:cNvSpPr>
            <a:spLocks noChangeArrowheads="1"/>
          </p:cNvSpPr>
          <p:nvPr/>
        </p:nvSpPr>
        <p:spPr bwMode="auto">
          <a:xfrm>
            <a:off x="223838" y="4721225"/>
            <a:ext cx="5721350" cy="650875"/>
          </a:xfrm>
          <a:prstGeom prst="roundRect">
            <a:avLst>
              <a:gd name="adj" fmla="val 8287"/>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a:solidFill>
                  <a:srgbClr val="003366"/>
                </a:solidFill>
              </a:rPr>
              <a:t>►</a:t>
            </a:r>
            <a:r>
              <a:rPr lang="en-US" sz="1800" b="1">
                <a:solidFill>
                  <a:srgbClr val="003366"/>
                </a:solidFill>
              </a:rPr>
              <a:t> </a:t>
            </a:r>
            <a:r>
              <a:rPr lang="ru-RU" sz="1800" b="1">
                <a:solidFill>
                  <a:srgbClr val="660033"/>
                </a:solidFill>
              </a:rPr>
              <a:t>предоставление</a:t>
            </a:r>
            <a:r>
              <a:rPr lang="ru-RU" sz="1800" b="1">
                <a:solidFill>
                  <a:srgbClr val="003366"/>
                </a:solidFill>
              </a:rPr>
              <a:t> </a:t>
            </a:r>
            <a:r>
              <a:rPr lang="ru-RU" sz="1800" i="1">
                <a:solidFill>
                  <a:srgbClr val="003366"/>
                </a:solidFill>
              </a:rPr>
              <a:t>(участие в предоставлении)</a:t>
            </a:r>
            <a:r>
              <a:rPr lang="ru-RU" sz="1800" b="1">
                <a:solidFill>
                  <a:srgbClr val="003366"/>
                </a:solidFill>
              </a:rPr>
              <a:t> государственных услуг</a:t>
            </a:r>
            <a:endParaRPr lang="ru-RU" sz="1800" i="1">
              <a:solidFill>
                <a:srgbClr val="003366"/>
              </a:solidFill>
            </a:endParaRPr>
          </a:p>
        </p:txBody>
      </p:sp>
      <p:sp>
        <p:nvSpPr>
          <p:cNvPr id="5" name="Rectangle 3"/>
          <p:cNvSpPr>
            <a:spLocks noChangeArrowheads="1"/>
          </p:cNvSpPr>
          <p:nvPr/>
        </p:nvSpPr>
        <p:spPr bwMode="auto">
          <a:xfrm>
            <a:off x="230188" y="5514975"/>
            <a:ext cx="5734050" cy="1237793"/>
          </a:xfrm>
          <a:prstGeom prst="roundRect">
            <a:avLst>
              <a:gd name="adj" fmla="val 8287"/>
            </a:avLst>
          </a:prstGeom>
          <a:solidFill>
            <a:srgbClr val="FFFFCC"/>
          </a:solidFill>
          <a:ln w="9525">
            <a:noFill/>
            <a:round/>
            <a:headEnd/>
            <a:tailEnd/>
          </a:ln>
        </p:spPr>
        <p:txBody>
          <a:bodyPr lIns="54000" tIns="36000" rIns="54000" bIns="36000">
            <a:spAutoFit/>
          </a:bodyPr>
          <a:lstStyle/>
          <a:p>
            <a:pPr algn="just">
              <a:spcBef>
                <a:spcPct val="0"/>
              </a:spcBef>
              <a:buClr>
                <a:srgbClr val="FF0000"/>
              </a:buClr>
              <a:buFont typeface="Wingdings" pitchFamily="2" charset="2"/>
              <a:buNone/>
            </a:pPr>
            <a:r>
              <a:rPr lang="ru-RU" sz="1800" b="1" dirty="0">
                <a:solidFill>
                  <a:srgbClr val="003366"/>
                </a:solidFill>
              </a:rPr>
              <a:t>►</a:t>
            </a:r>
            <a:r>
              <a:rPr lang="en-US" sz="1800" b="1" dirty="0">
                <a:solidFill>
                  <a:srgbClr val="003366"/>
                </a:solidFill>
              </a:rPr>
              <a:t> </a:t>
            </a:r>
            <a:r>
              <a:rPr lang="ru-RU" sz="1800" b="1" dirty="0">
                <a:solidFill>
                  <a:srgbClr val="003366"/>
                </a:solidFill>
              </a:rPr>
              <a:t>участие в</a:t>
            </a:r>
            <a:r>
              <a:rPr lang="en-US" sz="1800" b="1" dirty="0">
                <a:solidFill>
                  <a:srgbClr val="003366"/>
                </a:solidFill>
              </a:rPr>
              <a:t> </a:t>
            </a:r>
            <a:r>
              <a:rPr lang="ru-RU" sz="1800" b="1" dirty="0">
                <a:solidFill>
                  <a:srgbClr val="660033"/>
                </a:solidFill>
              </a:rPr>
              <a:t>осуществлении оперативно-розыскных мероприятий,</a:t>
            </a:r>
            <a:r>
              <a:rPr lang="ru-RU" sz="1800" b="1" dirty="0">
                <a:solidFill>
                  <a:srgbClr val="003366"/>
                </a:solidFill>
              </a:rPr>
              <a:t> деятельности органов следствия и </a:t>
            </a:r>
            <a:r>
              <a:rPr lang="ru-RU" sz="1800" b="1" dirty="0" smtClean="0">
                <a:solidFill>
                  <a:srgbClr val="003366"/>
                </a:solidFill>
              </a:rPr>
              <a:t>дознания (для сотрудников правоохранительных органов)</a:t>
            </a:r>
            <a:endParaRPr lang="ru-RU" sz="1800" b="1" dirty="0">
              <a:solidFill>
                <a:srgbClr val="003366"/>
              </a:solidFill>
            </a:endParaRPr>
          </a:p>
        </p:txBody>
      </p:sp>
      <p:sp>
        <p:nvSpPr>
          <p:cNvPr id="15376" name="AutoShape 27"/>
          <p:cNvSpPr>
            <a:spLocks noChangeArrowheads="1"/>
          </p:cNvSpPr>
          <p:nvPr/>
        </p:nvSpPr>
        <p:spPr bwMode="auto">
          <a:xfrm rot="5400000">
            <a:off x="4121150" y="4083050"/>
            <a:ext cx="4229100" cy="457200"/>
          </a:xfrm>
          <a:prstGeom prst="flowChartExtract">
            <a:avLst/>
          </a:prstGeom>
          <a:gradFill rotWithShape="1">
            <a:gsLst>
              <a:gs pos="0">
                <a:srgbClr val="800080"/>
              </a:gs>
              <a:gs pos="100000">
                <a:srgbClr val="FEDAF6"/>
              </a:gs>
            </a:gsLst>
            <a:lin ang="5400000" scaled="1"/>
          </a:gradFill>
          <a:ln w="22225" algn="ctr">
            <a:solidFill>
              <a:srgbClr val="003366"/>
            </a:solidFill>
            <a:miter lim="800000"/>
            <a:headEnd/>
            <a:tailEnd/>
          </a:ln>
          <a:effectLst/>
        </p:spPr>
        <p:txBody>
          <a:bodyPr wrap="none" anchor="ctr"/>
          <a:lstStyle/>
          <a:p>
            <a:endParaRPr lang="ru-RU"/>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fade">
                                      <p:cBhvr>
                                        <p:cTn id="7" dur="1000"/>
                                        <p:tgtEl>
                                          <p:spTgt spid="488451"/>
                                        </p:tgtEl>
                                      </p:cBhvr>
                                    </p:animEffect>
                                    <p:anim calcmode="lin" valueType="num">
                                      <p:cBhvr>
                                        <p:cTn id="8" dur="1000" fill="hold"/>
                                        <p:tgtEl>
                                          <p:spTgt spid="488451"/>
                                        </p:tgtEl>
                                        <p:attrNameLst>
                                          <p:attrName>ppt_x</p:attrName>
                                        </p:attrNameLst>
                                      </p:cBhvr>
                                      <p:tavLst>
                                        <p:tav tm="0">
                                          <p:val>
                                            <p:strVal val="#ppt_x"/>
                                          </p:val>
                                        </p:tav>
                                        <p:tav tm="100000">
                                          <p:val>
                                            <p:strVal val="#ppt_x"/>
                                          </p:val>
                                        </p:tav>
                                      </p:tavLst>
                                    </p:anim>
                                    <p:anim calcmode="lin" valueType="num">
                                      <p:cBhvr>
                                        <p:cTn id="9" dur="1000" fill="hold"/>
                                        <p:tgtEl>
                                          <p:spTgt spid="48845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animBg="1"/>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5"/>
          <p:cNvSpPr>
            <a:spLocks noChangeArrowheads="1" noChangeShapeType="1" noTextEdit="1"/>
          </p:cNvSpPr>
          <p:nvPr/>
        </p:nvSpPr>
        <p:spPr bwMode="auto">
          <a:xfrm>
            <a:off x="2206625" y="695325"/>
            <a:ext cx="5372100" cy="723900"/>
          </a:xfrm>
          <a:prstGeom prst="rect">
            <a:avLst/>
          </a:prstGeom>
        </p:spPr>
        <p:txBody>
          <a:bodyPr wrap="none" fromWordArt="1">
            <a:prstTxWarp prst="textPlain">
              <a:avLst>
                <a:gd name="adj" fmla="val 50000"/>
              </a:avLst>
            </a:prstTxWarp>
          </a:bodyPr>
          <a:lstStyle/>
          <a:p>
            <a:pPr algn="ctr"/>
            <a:r>
              <a:rPr lang="ru-RU" sz="2400" b="1" kern="10">
                <a:ln w="9525">
                  <a:noFill/>
                  <a:round/>
                  <a:headEnd/>
                  <a:tailEnd/>
                </a:ln>
                <a:gradFill rotWithShape="1">
                  <a:gsLst>
                    <a:gs pos="0">
                      <a:srgbClr val="003366"/>
                    </a:gs>
                    <a:gs pos="50000">
                      <a:srgbClr val="33CCCC"/>
                    </a:gs>
                    <a:gs pos="100000">
                      <a:srgbClr val="003366"/>
                    </a:gs>
                  </a:gsLst>
                  <a:lin ang="0" scaled="1"/>
                </a:gradFill>
                <a:effectLst>
                  <a:prstShdw prst="shdw17" dist="17961" dir="2700000">
                    <a:srgbClr val="003366"/>
                  </a:prstShdw>
                </a:effectLst>
                <a:latin typeface="Georgia"/>
              </a:rPr>
              <a:t>ОСНОВНЫЕ ПРИЧИНЫ</a:t>
            </a:r>
          </a:p>
          <a:p>
            <a:pPr algn="ctr"/>
            <a:r>
              <a:rPr lang="ru-RU" sz="2400" b="1" kern="10">
                <a:ln w="9525">
                  <a:noFill/>
                  <a:round/>
                  <a:headEnd/>
                  <a:tailEnd/>
                </a:ln>
                <a:gradFill rotWithShape="1">
                  <a:gsLst>
                    <a:gs pos="0">
                      <a:srgbClr val="003366"/>
                    </a:gs>
                    <a:gs pos="50000">
                      <a:srgbClr val="33CCCC"/>
                    </a:gs>
                    <a:gs pos="100000">
                      <a:srgbClr val="003366"/>
                    </a:gs>
                  </a:gsLst>
                  <a:lin ang="0" scaled="1"/>
                </a:gradFill>
                <a:effectLst>
                  <a:prstShdw prst="shdw17" dist="17961" dir="2700000">
                    <a:srgbClr val="003366"/>
                  </a:prstShdw>
                </a:effectLst>
                <a:latin typeface="Georgia"/>
              </a:rPr>
              <a:t>возникновения конфликта интересов</a:t>
            </a:r>
          </a:p>
        </p:txBody>
      </p:sp>
      <p:sp>
        <p:nvSpPr>
          <p:cNvPr id="16387" name="AutoShape 14"/>
          <p:cNvSpPr>
            <a:spLocks noChangeArrowheads="1"/>
          </p:cNvSpPr>
          <p:nvPr/>
        </p:nvSpPr>
        <p:spPr bwMode="auto">
          <a:xfrm>
            <a:off x="1001713" y="1958975"/>
            <a:ext cx="1092200" cy="401638"/>
          </a:xfrm>
          <a:prstGeom prst="notchedRightArrow">
            <a:avLst>
              <a:gd name="adj1" fmla="val 50000"/>
              <a:gd name="adj2" fmla="val 67984"/>
            </a:avLst>
          </a:prstGeom>
          <a:gradFill rotWithShape="1">
            <a:gsLst>
              <a:gs pos="0">
                <a:srgbClr val="CCFFFF"/>
              </a:gs>
              <a:gs pos="100000">
                <a:srgbClr val="5E7676"/>
              </a:gs>
            </a:gsLst>
            <a:lin ang="0" scaled="1"/>
          </a:gradFill>
          <a:ln w="22225">
            <a:solidFill>
              <a:srgbClr val="660066"/>
            </a:solidFill>
            <a:miter lim="800000"/>
            <a:headEnd/>
            <a:tailEnd/>
          </a:ln>
          <a:effectLst/>
        </p:spPr>
        <p:txBody>
          <a:bodyPr wrap="none" anchor="ctr"/>
          <a:lstStyle/>
          <a:p>
            <a:endParaRPr lang="ru-RU">
              <a:solidFill>
                <a:srgbClr val="800080"/>
              </a:solidFill>
            </a:endParaRPr>
          </a:p>
        </p:txBody>
      </p:sp>
      <p:sp>
        <p:nvSpPr>
          <p:cNvPr id="16388" name="Rectangle 3"/>
          <p:cNvSpPr>
            <a:spLocks/>
          </p:cNvSpPr>
          <p:nvPr/>
        </p:nvSpPr>
        <p:spPr bwMode="auto">
          <a:xfrm>
            <a:off x="2286000" y="1909763"/>
            <a:ext cx="6769100" cy="487362"/>
          </a:xfrm>
          <a:prstGeom prst="rect">
            <a:avLst/>
          </a:prstGeom>
          <a:noFill/>
          <a:ln w="9525">
            <a:noFill/>
            <a:miter lim="800000"/>
            <a:headEnd/>
            <a:tailEnd/>
          </a:ln>
        </p:spPr>
        <p:txBody>
          <a:bodyPr lIns="0" tIns="0" rIns="0" bIns="0">
            <a:spAutoFit/>
          </a:bodyPr>
          <a:lstStyle/>
          <a:p>
            <a:pPr marL="342900" indent="-342900" eaLnBrk="0" hangingPunct="0">
              <a:buClr>
                <a:schemeClr val="accent1"/>
              </a:buClr>
              <a:buSzPct val="70000"/>
              <a:buFont typeface="Wingdings 2" pitchFamily="18" charset="2"/>
              <a:buNone/>
            </a:pPr>
            <a:r>
              <a:rPr lang="ru-RU" sz="3200" b="1">
                <a:solidFill>
                  <a:srgbClr val="19056F"/>
                </a:solidFill>
                <a:latin typeface="Book Antiqua" pitchFamily="18" charset="0"/>
              </a:rPr>
              <a:t>Неудовлетворенная потребность</a:t>
            </a:r>
          </a:p>
        </p:txBody>
      </p:sp>
      <p:sp>
        <p:nvSpPr>
          <p:cNvPr id="16389" name="Oval 10"/>
          <p:cNvSpPr>
            <a:spLocks noChangeArrowheads="1"/>
          </p:cNvSpPr>
          <p:nvPr/>
        </p:nvSpPr>
        <p:spPr bwMode="auto">
          <a:xfrm>
            <a:off x="165100" y="1854200"/>
            <a:ext cx="609600" cy="609600"/>
          </a:xfrm>
          <a:prstGeom prst="ellipse">
            <a:avLst/>
          </a:prstGeom>
          <a:gradFill rotWithShape="1">
            <a:gsLst>
              <a:gs pos="0">
                <a:srgbClr val="2F002F"/>
              </a:gs>
              <a:gs pos="50000">
                <a:srgbClr val="660066"/>
              </a:gs>
              <a:gs pos="100000">
                <a:srgbClr val="2F002F"/>
              </a:gs>
            </a:gsLst>
            <a:lin ang="0" scaled="1"/>
          </a:gradFill>
          <a:ln w="9525" algn="ctr">
            <a:noFill/>
            <a:round/>
            <a:headEnd/>
            <a:tailEnd/>
          </a:ln>
          <a:effectLst>
            <a:outerShdw dist="35921" dir="2700000" algn="ctr" rotWithShape="0">
              <a:srgbClr val="CC99FF"/>
            </a:outerShdw>
          </a:effectLst>
        </p:spPr>
        <p:txBody>
          <a:bodyPr wrap="none" anchor="ctr"/>
          <a:lstStyle/>
          <a:p>
            <a:pPr marL="228600" indent="-228600" algn="ctr"/>
            <a:r>
              <a:rPr lang="ru-RU" b="1">
                <a:solidFill>
                  <a:srgbClr val="CCFFFF"/>
                </a:solidFill>
              </a:rPr>
              <a:t>1</a:t>
            </a:r>
          </a:p>
        </p:txBody>
      </p:sp>
      <p:sp>
        <p:nvSpPr>
          <p:cNvPr id="16390" name="AutoShape 14"/>
          <p:cNvSpPr>
            <a:spLocks noChangeArrowheads="1"/>
          </p:cNvSpPr>
          <p:nvPr/>
        </p:nvSpPr>
        <p:spPr bwMode="auto">
          <a:xfrm>
            <a:off x="1001713" y="3165475"/>
            <a:ext cx="1092200" cy="401638"/>
          </a:xfrm>
          <a:prstGeom prst="notchedRightArrow">
            <a:avLst>
              <a:gd name="adj1" fmla="val 50000"/>
              <a:gd name="adj2" fmla="val 67984"/>
            </a:avLst>
          </a:prstGeom>
          <a:gradFill rotWithShape="1">
            <a:gsLst>
              <a:gs pos="0">
                <a:srgbClr val="CCFFFF"/>
              </a:gs>
              <a:gs pos="100000">
                <a:srgbClr val="5E7676"/>
              </a:gs>
            </a:gsLst>
            <a:lin ang="0" scaled="1"/>
          </a:gradFill>
          <a:ln w="22225">
            <a:solidFill>
              <a:srgbClr val="660066"/>
            </a:solidFill>
            <a:miter lim="800000"/>
            <a:headEnd/>
            <a:tailEnd/>
          </a:ln>
          <a:effectLst/>
        </p:spPr>
        <p:txBody>
          <a:bodyPr wrap="none" anchor="ctr"/>
          <a:lstStyle/>
          <a:p>
            <a:endParaRPr lang="ru-RU">
              <a:solidFill>
                <a:srgbClr val="800080"/>
              </a:solidFill>
            </a:endParaRPr>
          </a:p>
        </p:txBody>
      </p:sp>
      <p:sp>
        <p:nvSpPr>
          <p:cNvPr id="16391" name="Rectangle 3"/>
          <p:cNvSpPr>
            <a:spLocks/>
          </p:cNvSpPr>
          <p:nvPr/>
        </p:nvSpPr>
        <p:spPr bwMode="auto">
          <a:xfrm>
            <a:off x="2286000" y="3116263"/>
            <a:ext cx="6769100" cy="487362"/>
          </a:xfrm>
          <a:prstGeom prst="rect">
            <a:avLst/>
          </a:prstGeom>
          <a:noFill/>
          <a:ln w="9525">
            <a:noFill/>
            <a:miter lim="800000"/>
            <a:headEnd/>
            <a:tailEnd/>
          </a:ln>
        </p:spPr>
        <p:txBody>
          <a:bodyPr lIns="0" tIns="0" rIns="0" bIns="0">
            <a:spAutoFit/>
          </a:bodyPr>
          <a:lstStyle/>
          <a:p>
            <a:pPr marL="342900" indent="-342900" eaLnBrk="0" hangingPunct="0">
              <a:buClr>
                <a:schemeClr val="accent1"/>
              </a:buClr>
              <a:buSzPct val="70000"/>
              <a:buFont typeface="Wingdings 2" pitchFamily="18" charset="2"/>
              <a:buNone/>
            </a:pPr>
            <a:r>
              <a:rPr lang="ru-RU" sz="3200" b="1">
                <a:solidFill>
                  <a:srgbClr val="19056F"/>
                </a:solidFill>
                <a:latin typeface="Book Antiqua" pitchFamily="18" charset="0"/>
              </a:rPr>
              <a:t>Социальное неравенство</a:t>
            </a:r>
          </a:p>
        </p:txBody>
      </p:sp>
      <p:sp>
        <p:nvSpPr>
          <p:cNvPr id="16392" name="Oval 13"/>
          <p:cNvSpPr>
            <a:spLocks noChangeArrowheads="1"/>
          </p:cNvSpPr>
          <p:nvPr/>
        </p:nvSpPr>
        <p:spPr bwMode="auto">
          <a:xfrm>
            <a:off x="165100" y="3060700"/>
            <a:ext cx="609600" cy="609600"/>
          </a:xfrm>
          <a:prstGeom prst="ellipse">
            <a:avLst/>
          </a:prstGeom>
          <a:gradFill rotWithShape="1">
            <a:gsLst>
              <a:gs pos="0">
                <a:srgbClr val="2F002F"/>
              </a:gs>
              <a:gs pos="50000">
                <a:srgbClr val="660066"/>
              </a:gs>
              <a:gs pos="100000">
                <a:srgbClr val="2F002F"/>
              </a:gs>
            </a:gsLst>
            <a:lin ang="0" scaled="1"/>
          </a:gradFill>
          <a:ln w="9525" algn="ctr">
            <a:noFill/>
            <a:round/>
            <a:headEnd/>
            <a:tailEnd/>
          </a:ln>
          <a:effectLst>
            <a:outerShdw dist="35921" dir="2700000" algn="ctr" rotWithShape="0">
              <a:srgbClr val="CC99FF"/>
            </a:outerShdw>
          </a:effectLst>
        </p:spPr>
        <p:txBody>
          <a:bodyPr wrap="none" anchor="ctr"/>
          <a:lstStyle/>
          <a:p>
            <a:pPr marL="228600" indent="-228600" algn="ctr"/>
            <a:r>
              <a:rPr lang="ru-RU" b="1">
                <a:solidFill>
                  <a:srgbClr val="CCFFFF"/>
                </a:solidFill>
              </a:rPr>
              <a:t>2</a:t>
            </a:r>
          </a:p>
        </p:txBody>
      </p:sp>
      <p:sp>
        <p:nvSpPr>
          <p:cNvPr id="16393" name="AutoShape 14"/>
          <p:cNvSpPr>
            <a:spLocks noChangeArrowheads="1"/>
          </p:cNvSpPr>
          <p:nvPr/>
        </p:nvSpPr>
        <p:spPr bwMode="auto">
          <a:xfrm>
            <a:off x="1001713" y="4384675"/>
            <a:ext cx="1092200" cy="401638"/>
          </a:xfrm>
          <a:prstGeom prst="notchedRightArrow">
            <a:avLst>
              <a:gd name="adj1" fmla="val 50000"/>
              <a:gd name="adj2" fmla="val 67984"/>
            </a:avLst>
          </a:prstGeom>
          <a:gradFill rotWithShape="1">
            <a:gsLst>
              <a:gs pos="0">
                <a:srgbClr val="CCFFFF"/>
              </a:gs>
              <a:gs pos="100000">
                <a:srgbClr val="5E7676"/>
              </a:gs>
            </a:gsLst>
            <a:lin ang="0" scaled="1"/>
          </a:gradFill>
          <a:ln w="22225">
            <a:solidFill>
              <a:srgbClr val="660066"/>
            </a:solidFill>
            <a:miter lim="800000"/>
            <a:headEnd/>
            <a:tailEnd/>
          </a:ln>
          <a:effectLst/>
        </p:spPr>
        <p:txBody>
          <a:bodyPr wrap="none" anchor="ctr"/>
          <a:lstStyle/>
          <a:p>
            <a:endParaRPr lang="ru-RU">
              <a:solidFill>
                <a:srgbClr val="800080"/>
              </a:solidFill>
            </a:endParaRPr>
          </a:p>
        </p:txBody>
      </p:sp>
      <p:sp>
        <p:nvSpPr>
          <p:cNvPr id="16394" name="Rectangle 3"/>
          <p:cNvSpPr>
            <a:spLocks/>
          </p:cNvSpPr>
          <p:nvPr/>
        </p:nvSpPr>
        <p:spPr bwMode="auto">
          <a:xfrm>
            <a:off x="2286000" y="4335463"/>
            <a:ext cx="7493000" cy="487362"/>
          </a:xfrm>
          <a:prstGeom prst="rect">
            <a:avLst/>
          </a:prstGeom>
          <a:noFill/>
          <a:ln w="9525">
            <a:noFill/>
            <a:miter lim="800000"/>
            <a:headEnd/>
            <a:tailEnd/>
          </a:ln>
        </p:spPr>
        <p:txBody>
          <a:bodyPr lIns="0" tIns="0" rIns="0" bIns="0">
            <a:spAutoFit/>
          </a:bodyPr>
          <a:lstStyle/>
          <a:p>
            <a:pPr eaLnBrk="0" hangingPunct="0">
              <a:buClr>
                <a:schemeClr val="accent1"/>
              </a:buClr>
              <a:buSzPct val="70000"/>
              <a:buFont typeface="Wingdings 2" pitchFamily="18" charset="2"/>
              <a:buNone/>
            </a:pPr>
            <a:r>
              <a:rPr lang="ru-RU" sz="3200" b="1">
                <a:solidFill>
                  <a:srgbClr val="19056F"/>
                </a:solidFill>
                <a:latin typeface="Book Antiqua" pitchFamily="18" charset="0"/>
              </a:rPr>
              <a:t>Различная степень участия во власти</a:t>
            </a:r>
          </a:p>
        </p:txBody>
      </p:sp>
      <p:sp>
        <p:nvSpPr>
          <p:cNvPr id="16395" name="Oval 16"/>
          <p:cNvSpPr>
            <a:spLocks noChangeArrowheads="1"/>
          </p:cNvSpPr>
          <p:nvPr/>
        </p:nvSpPr>
        <p:spPr bwMode="auto">
          <a:xfrm>
            <a:off x="165100" y="4279900"/>
            <a:ext cx="609600" cy="609600"/>
          </a:xfrm>
          <a:prstGeom prst="ellipse">
            <a:avLst/>
          </a:prstGeom>
          <a:gradFill rotWithShape="1">
            <a:gsLst>
              <a:gs pos="0">
                <a:srgbClr val="2F002F"/>
              </a:gs>
              <a:gs pos="50000">
                <a:srgbClr val="660066"/>
              </a:gs>
              <a:gs pos="100000">
                <a:srgbClr val="2F002F"/>
              </a:gs>
            </a:gsLst>
            <a:lin ang="0" scaled="1"/>
          </a:gradFill>
          <a:ln w="9525" algn="ctr">
            <a:noFill/>
            <a:round/>
            <a:headEnd/>
            <a:tailEnd/>
          </a:ln>
          <a:effectLst>
            <a:outerShdw dist="35921" dir="2700000" algn="ctr" rotWithShape="0">
              <a:srgbClr val="CC99FF"/>
            </a:outerShdw>
          </a:effectLst>
        </p:spPr>
        <p:txBody>
          <a:bodyPr wrap="none" anchor="ctr"/>
          <a:lstStyle/>
          <a:p>
            <a:pPr marL="228600" indent="-228600" algn="ctr"/>
            <a:r>
              <a:rPr lang="ru-RU" b="1">
                <a:solidFill>
                  <a:srgbClr val="CCFFFF"/>
                </a:solidFill>
              </a:rPr>
              <a:t>3</a:t>
            </a:r>
          </a:p>
        </p:txBody>
      </p:sp>
      <p:sp>
        <p:nvSpPr>
          <p:cNvPr id="16396" name="AutoShape 14"/>
          <p:cNvSpPr>
            <a:spLocks noChangeArrowheads="1"/>
          </p:cNvSpPr>
          <p:nvPr/>
        </p:nvSpPr>
        <p:spPr bwMode="auto">
          <a:xfrm>
            <a:off x="1001713" y="5591175"/>
            <a:ext cx="1092200" cy="401638"/>
          </a:xfrm>
          <a:prstGeom prst="notchedRightArrow">
            <a:avLst>
              <a:gd name="adj1" fmla="val 50000"/>
              <a:gd name="adj2" fmla="val 67984"/>
            </a:avLst>
          </a:prstGeom>
          <a:gradFill rotWithShape="1">
            <a:gsLst>
              <a:gs pos="0">
                <a:srgbClr val="CCFFFF"/>
              </a:gs>
              <a:gs pos="100000">
                <a:srgbClr val="5E7676"/>
              </a:gs>
            </a:gsLst>
            <a:lin ang="0" scaled="1"/>
          </a:gradFill>
          <a:ln w="22225">
            <a:solidFill>
              <a:srgbClr val="660066"/>
            </a:solidFill>
            <a:miter lim="800000"/>
            <a:headEnd/>
            <a:tailEnd/>
          </a:ln>
          <a:effectLst/>
        </p:spPr>
        <p:txBody>
          <a:bodyPr wrap="none" anchor="ctr"/>
          <a:lstStyle/>
          <a:p>
            <a:endParaRPr lang="ru-RU">
              <a:solidFill>
                <a:srgbClr val="800080"/>
              </a:solidFill>
            </a:endParaRPr>
          </a:p>
        </p:txBody>
      </p:sp>
      <p:sp>
        <p:nvSpPr>
          <p:cNvPr id="16397" name="Rectangle 3"/>
          <p:cNvSpPr>
            <a:spLocks/>
          </p:cNvSpPr>
          <p:nvPr/>
        </p:nvSpPr>
        <p:spPr bwMode="auto">
          <a:xfrm>
            <a:off x="2286000" y="5541963"/>
            <a:ext cx="6769100" cy="487362"/>
          </a:xfrm>
          <a:prstGeom prst="rect">
            <a:avLst/>
          </a:prstGeom>
          <a:noFill/>
          <a:ln w="9525">
            <a:noFill/>
            <a:miter lim="800000"/>
            <a:headEnd/>
            <a:tailEnd/>
          </a:ln>
        </p:spPr>
        <p:txBody>
          <a:bodyPr lIns="0" tIns="0" rIns="0" bIns="0">
            <a:spAutoFit/>
          </a:bodyPr>
          <a:lstStyle/>
          <a:p>
            <a:pPr marL="342900" indent="-342900" eaLnBrk="0" hangingPunct="0">
              <a:buClr>
                <a:schemeClr val="accent1"/>
              </a:buClr>
              <a:buSzPct val="70000"/>
              <a:buFont typeface="Wingdings 2" pitchFamily="18" charset="2"/>
              <a:buNone/>
            </a:pPr>
            <a:r>
              <a:rPr lang="ru-RU" sz="3200" b="1">
                <a:solidFill>
                  <a:srgbClr val="19056F"/>
                </a:solidFill>
                <a:latin typeface="Book Antiqua" pitchFamily="18" charset="0"/>
              </a:rPr>
              <a:t>Несовпадение целей и интересов</a:t>
            </a:r>
          </a:p>
        </p:txBody>
      </p:sp>
      <p:sp>
        <p:nvSpPr>
          <p:cNvPr id="16398" name="Oval 19"/>
          <p:cNvSpPr>
            <a:spLocks noChangeArrowheads="1"/>
          </p:cNvSpPr>
          <p:nvPr/>
        </p:nvSpPr>
        <p:spPr bwMode="auto">
          <a:xfrm>
            <a:off x="165100" y="5486400"/>
            <a:ext cx="609600" cy="609600"/>
          </a:xfrm>
          <a:prstGeom prst="ellipse">
            <a:avLst/>
          </a:prstGeom>
          <a:gradFill rotWithShape="1">
            <a:gsLst>
              <a:gs pos="0">
                <a:srgbClr val="2F002F"/>
              </a:gs>
              <a:gs pos="50000">
                <a:srgbClr val="660066"/>
              </a:gs>
              <a:gs pos="100000">
                <a:srgbClr val="2F002F"/>
              </a:gs>
            </a:gsLst>
            <a:lin ang="0" scaled="1"/>
          </a:gradFill>
          <a:ln w="9525" algn="ctr">
            <a:noFill/>
            <a:round/>
            <a:headEnd/>
            <a:tailEnd/>
          </a:ln>
          <a:effectLst>
            <a:outerShdw dist="35921" dir="2700000" algn="ctr" rotWithShape="0">
              <a:srgbClr val="CC99FF"/>
            </a:outerShdw>
          </a:effectLst>
        </p:spPr>
        <p:txBody>
          <a:bodyPr wrap="none" anchor="ctr"/>
          <a:lstStyle/>
          <a:p>
            <a:pPr marL="228600" indent="-228600" algn="ctr"/>
            <a:r>
              <a:rPr lang="ru-RU" b="1">
                <a:solidFill>
                  <a:srgbClr val="CCFFFF"/>
                </a:solidFill>
              </a:rPr>
              <a:t>4</a:t>
            </a:r>
          </a:p>
        </p:txBody>
      </p:sp>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0_Вал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Валка">
      <a:majorFont>
        <a:latin typeface=""/>
        <a:ea typeface=""/>
        <a:cs typeface=""/>
      </a:majorFont>
      <a:minorFont>
        <a:latin typeface=""/>
        <a:ea typeface=""/>
        <a:cs typeface=""/>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6_Валка">
  <a:themeElements>
    <a:clrScheme name="16_Валка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fontScheme name="16_Вал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Валка 1">
        <a:dk1>
          <a:srgbClr val="000000"/>
        </a:dk1>
        <a:lt1>
          <a:srgbClr val="FFFFFF"/>
        </a:lt1>
        <a:dk2>
          <a:srgbClr val="4E3B30"/>
        </a:dk2>
        <a:lt2>
          <a:srgbClr val="FBEEC9"/>
        </a:lt2>
        <a:accent1>
          <a:srgbClr val="F0A22E"/>
        </a:accent1>
        <a:accent2>
          <a:srgbClr val="A5644E"/>
        </a:accent2>
        <a:accent3>
          <a:srgbClr val="FFFFFF"/>
        </a:accent3>
        <a:accent4>
          <a:srgbClr val="000000"/>
        </a:accent4>
        <a:accent5>
          <a:srgbClr val="F6CEAD"/>
        </a:accent5>
        <a:accent6>
          <a:srgbClr val="955A46"/>
        </a:accent6>
        <a:hlink>
          <a:srgbClr val="AD1F1F"/>
        </a:hlink>
        <a:folHlink>
          <a:srgbClr val="FFC42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5718</TotalTime>
  <Words>1936</Words>
  <Application>Microsoft Office PowerPoint</Application>
  <PresentationFormat>Лист A4 (210x297 мм)</PresentationFormat>
  <Paragraphs>187</Paragraphs>
  <Slides>28</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28</vt:i4>
      </vt:variant>
    </vt:vector>
  </HeadingPairs>
  <TitlesOfParts>
    <vt:vector size="31" baseType="lpstr">
      <vt:lpstr>10_Валка</vt:lpstr>
      <vt:lpstr>16_Валка</vt:lpstr>
      <vt:lpstr>Диаграмма</vt:lpstr>
      <vt:lpstr>Презентация PowerPoint</vt:lpstr>
      <vt:lpstr>Презентация PowerPoint</vt:lpstr>
      <vt:lpstr>РЕЗУЛЬТАТЫ СОЦИОЛОГИЧЕСКОГО ИССЛЕДОВАНИЯ  о проявлениях конфликтов в государственной гражданской службе</vt:lpstr>
      <vt:lpstr>Презентация PowerPoint</vt:lpstr>
      <vt:lpstr>3. Обязанность принимать меры по предотвращению и урегулированию конфликта интересов возлагается:</vt:lpstr>
      <vt:lpstr>Презентация PowerPoint</vt:lpstr>
      <vt:lpstr>Презентация PowerPoint</vt:lpstr>
      <vt:lpstr>Презентация PowerPoint</vt:lpstr>
      <vt:lpstr>Презентация PowerPoint</vt:lpstr>
      <vt:lpstr>Презентация PowerPoint</vt:lpstr>
      <vt:lpstr>УСЛОВИЯ, способствующие ВОЗНИКНОВЕНИЮ конфликта интересов </vt:lpstr>
      <vt:lpstr>УСЛОВИЯ, способствующие ВОЗНИКНОВЕНИЮ конфликта интересов </vt:lpstr>
      <vt:lpstr>Конфликт интересов реально проявляется в коррупционных действиях</vt:lpstr>
      <vt:lpstr>Презентация PowerPoint</vt:lpstr>
      <vt:lpstr>Презентация PowerPoint</vt:lpstr>
      <vt:lpstr>Презентация PowerPoint</vt:lpstr>
      <vt:lpstr>Презентация PowerPoint</vt:lpstr>
      <vt:lpstr>Презентация PowerPoint</vt:lpstr>
      <vt:lpstr>В  качестве  мер предотвращения конфликта интересов  могут использоваться:</vt:lpstr>
      <vt:lpstr>В  качестве  мер предотвращения конфликта интересов  могут использоваться:</vt:lpstr>
      <vt:lpstr>Презентация PowerPoint</vt:lpstr>
      <vt:lpstr>Презентация PowerPoint</vt:lpstr>
      <vt:lpstr>МИНИСТЕРСТВО ТРУДА И СОЦИАЛЬНОЙ ЗАЩИТЫ  РОССИЙСКОЙ ФЕДЕРАЦИИ Информация от  19 октября 2012 г.  «ОБЗОР ТИПОВЫХ СИТУАЦИЙ КОНФЛИКТА ИНТЕРЕСОВ НА ГОСУДАРСТВЕННОЙ СЛУЖБЕ РОССИЙСКОЙ ФЕДЕРАЦИИ И ПОРЯДКА ИХ УРЕГУЛИРОВАНИЯ»</vt:lpstr>
      <vt:lpstr>«О комиссиях по соблюдению требований  к служебному поведению федеральных государственных служащих  и урегулированию конфликта интересов».  Указ Президента РФ от 01 июля 2010г. № 821 </vt:lpstr>
      <vt:lpstr>СИСТЕМА МЕР ПО ОБЕСПЕЧЕНИЮ СОБЛЮДЕНИЯ РАБОТНИКАМИ (СЛУЖАЩИМИ)  ограничений, запретов, требований к служебному поведению,  общих принципов служебного поведения</vt:lpstr>
      <vt:lpstr>Презентация PowerPoint</vt:lpstr>
      <vt:lpstr>Презентация PowerPoint</vt:lpstr>
      <vt:lpstr>Спасибо за внимание!</vt:lpstr>
    </vt:vector>
  </TitlesOfParts>
  <Company>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KNOWLEDGE-BASED ECONOMY: WORLDWIDE TRENDS</dc:title>
  <dc:creator>Larisa Pulupa Burtin</dc:creator>
  <cp:lastModifiedBy>User</cp:lastModifiedBy>
  <cp:revision>412</cp:revision>
  <dcterms:created xsi:type="dcterms:W3CDTF">2003-03-20T17:13:15Z</dcterms:created>
  <dcterms:modified xsi:type="dcterms:W3CDTF">2023-06-16T03:12:26Z</dcterms:modified>
</cp:coreProperties>
</file>