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1" r:id="rId5"/>
    <p:sldId id="262" r:id="rId6"/>
    <p:sldId id="264" r:id="rId7"/>
    <p:sldId id="292"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7CA561D9-35CF-4B63-AE18-55E4919060E8}" type="slidenum">
              <a:rPr lang="ru-RU" smtClean="0"/>
              <a:pPr/>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7CA561D9-35CF-4B63-AE18-55E4919060E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F7C808F0-7469-4E9F-9E1F-3ECAC0F2DE14}" type="datetimeFigureOut">
              <a:rPr lang="ru-RU" smtClean="0"/>
              <a:pPr/>
              <a:t>16.06.2023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CA561D9-35CF-4B63-AE18-55E4919060E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7C808F0-7469-4E9F-9E1F-3ECAC0F2DE14}" type="datetimeFigureOut">
              <a:rPr lang="ru-RU" smtClean="0"/>
              <a:pPr/>
              <a:t>16.06.2023</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CA561D9-35CF-4B63-AE18-55E4919060E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consultantplus://offline/ref=1518112ACF21A928BA4DA337F58376489BF63B2C5AABD3FC784CF4CCEF764F3E1369F87271A23029JCiBE" TargetMode="External"/><Relationship Id="rId2" Type="http://schemas.openxmlformats.org/officeDocument/2006/relationships/hyperlink" Target="consultantplus://offline/ref=1518112ACF21A928BA4DA337F58376489BFF3E2E52AFD3FC784CF4CCEF764F3E1369F87276A3J3i3E" TargetMode="External"/><Relationship Id="rId1" Type="http://schemas.openxmlformats.org/officeDocument/2006/relationships/slideLayout" Target="../slideLayouts/slideLayout2.xml"/><Relationship Id="rId4" Type="http://schemas.openxmlformats.org/officeDocument/2006/relationships/hyperlink" Target="consultantplus://offline/ref=1518112ACF21A928BA4DA337F58376489BFF3D2B55AED3FC784CF4CCEF764F3E1369F871J7i9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340769"/>
            <a:ext cx="7772400" cy="2259682"/>
          </a:xfrm>
        </p:spPr>
        <p:txBody>
          <a:bodyPr>
            <a:normAutofit fontScale="90000"/>
          </a:bodyPr>
          <a:lstStyle/>
          <a:p>
            <a:r>
              <a:rPr lang="ru-RU" dirty="0" smtClean="0"/>
              <a:t>Ответственность за совершение коррупционных правонарушений</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Порядок уведомления о получении подарка и передачи подарка</a:t>
            </a:r>
            <a:endParaRPr lang="ru-RU" sz="2800" dirty="0"/>
          </a:p>
        </p:txBody>
      </p:sp>
      <p:sp>
        <p:nvSpPr>
          <p:cNvPr id="3" name="Содержимое 2"/>
          <p:cNvSpPr>
            <a:spLocks noGrp="1"/>
          </p:cNvSpPr>
          <p:nvPr>
            <p:ph idx="1"/>
          </p:nvPr>
        </p:nvSpPr>
        <p:spPr/>
        <p:txBody>
          <a:bodyPr>
            <a:normAutofit fontScale="70000" lnSpcReduction="20000"/>
          </a:bodyPr>
          <a:lstStyle/>
          <a:p>
            <a:pPr>
              <a:lnSpc>
                <a:spcPct val="80000"/>
              </a:lnSpc>
              <a:buNone/>
            </a:pPr>
            <a:r>
              <a:rPr lang="ru-RU" dirty="0" smtClean="0">
                <a:latin typeface="Times New Roman" pitchFamily="18" charset="0"/>
              </a:rPr>
              <a:t>Уведомление составляется в 2 экземплярах, один из которых возвращается лицу, представившему уведомление, с отметкой о регистрации, другой экземпляр направляется в комиссию по поступлению и выбытию активов государственного органа, образованную в соответствии с законодательством о бухгалтерском учете. </a:t>
            </a:r>
          </a:p>
          <a:p>
            <a:pPr>
              <a:lnSpc>
                <a:spcPct val="80000"/>
              </a:lnSpc>
              <a:buNone/>
            </a:pPr>
            <a:r>
              <a:rPr lang="ru-RU" dirty="0" smtClean="0">
                <a:latin typeface="Times New Roman" pitchFamily="18" charset="0"/>
              </a:rPr>
              <a:t>Подарок, стоимость которого подтверждается документами и </a:t>
            </a:r>
            <a:r>
              <a:rPr lang="ru-RU" dirty="0" smtClean="0">
                <a:solidFill>
                  <a:srgbClr val="B41D04"/>
                </a:solidFill>
                <a:latin typeface="Times New Roman" pitchFamily="18" charset="0"/>
              </a:rPr>
              <a:t>превышает 3 тысячи рублей либо стоимость которого получившему его гражданскому служащему неизвестна</a:t>
            </a:r>
            <a:r>
              <a:rPr lang="ru-RU" dirty="0" smtClean="0">
                <a:latin typeface="Times New Roman" pitchFamily="18" charset="0"/>
              </a:rPr>
              <a:t>, сдается ответственному лицу уполномоченного структурного подразделения государственного органа, которое принимает его на хранение по акту приема-передачи </a:t>
            </a:r>
            <a:r>
              <a:rPr lang="ru-RU" dirty="0" smtClean="0">
                <a:solidFill>
                  <a:srgbClr val="B41D04"/>
                </a:solidFill>
                <a:latin typeface="Times New Roman" pitchFamily="18" charset="0"/>
              </a:rPr>
              <a:t>не позднее 5 рабочих дней</a:t>
            </a:r>
            <a:r>
              <a:rPr lang="ru-RU" dirty="0" smtClean="0">
                <a:latin typeface="Times New Roman" pitchFamily="18" charset="0"/>
              </a:rPr>
              <a:t> со дня регистрации уведомления в журнале регистрации уведомлений.</a:t>
            </a:r>
          </a:p>
          <a:p>
            <a:pPr>
              <a:lnSpc>
                <a:spcPct val="80000"/>
              </a:lnSpc>
              <a:buNone/>
            </a:pPr>
            <a:r>
              <a:rPr lang="ru-RU" dirty="0" smtClean="0">
                <a:latin typeface="Times New Roman" pitchFamily="18" charset="0"/>
              </a:rPr>
              <a:t>Подарок, полученный лицом, замещающим государственную должность, независимо от его стоимости, подлежит передаче на хранение ответственному лицу уполномоченного структурного подразделения государственного органа.</a:t>
            </a:r>
          </a:p>
          <a:p>
            <a:pPr>
              <a:lnSpc>
                <a:spcPct val="80000"/>
              </a:lnSpc>
              <a:buNone/>
            </a:pPr>
            <a:r>
              <a:rPr lang="ru-RU" dirty="0" smtClean="0">
                <a:latin typeface="Times New Roman" pitchFamily="18" charset="0"/>
              </a:rPr>
              <a:t> До передачи подарка по акту приема-передачи ответственность в соответствии с законодательством Российской Федерации за утрату или повреждение подарка несет лицо, замещающее государственную должность, гражданский служащий, получившие подарок.</a:t>
            </a:r>
          </a:p>
          <a:p>
            <a:pPr>
              <a:buNone/>
            </a:pP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Принятие к бухгалтерскому учету, оценке и выкуп подарка</a:t>
            </a:r>
            <a:endParaRPr lang="ru-RU" sz="2800" dirty="0"/>
          </a:p>
        </p:txBody>
      </p:sp>
      <p:sp>
        <p:nvSpPr>
          <p:cNvPr id="3" name="Содержимое 2"/>
          <p:cNvSpPr>
            <a:spLocks noGrp="1"/>
          </p:cNvSpPr>
          <p:nvPr>
            <p:ph idx="1"/>
          </p:nvPr>
        </p:nvSpPr>
        <p:spPr/>
        <p:txBody>
          <a:bodyPr>
            <a:normAutofit fontScale="62500" lnSpcReduction="20000"/>
          </a:bodyPr>
          <a:lstStyle/>
          <a:p>
            <a:pPr>
              <a:lnSpc>
                <a:spcPct val="80000"/>
              </a:lnSpc>
              <a:buNone/>
            </a:pPr>
            <a:r>
              <a:rPr lang="ru-RU" dirty="0" smtClean="0">
                <a:latin typeface="Times New Roman" pitchFamily="18" charset="0"/>
              </a:rPr>
              <a:t>В целях принятия к бухгалтерскому учету подарка в порядке, установленном законодательством Российской Федерации, определение его стоимости проводится на основе рыночной цены, действующей на дату принятия к учету подарка, или цены на аналогичную материальную ценность в сопоставимых условиях с привлечением при необходимости комиссии. Сведения о рыночной цене подтверждаются документально, а при невозможности документального подтверждения – экспертным путем. </a:t>
            </a:r>
            <a:r>
              <a:rPr lang="ru-RU" dirty="0" smtClean="0">
                <a:solidFill>
                  <a:srgbClr val="B41D04"/>
                </a:solidFill>
                <a:latin typeface="Times New Roman" pitchFamily="18" charset="0"/>
              </a:rPr>
              <a:t>Подарок возвращается сдавшему его лицу, замещающему государственную должность, гражданскому служащему по акту приема-передачи в случае, если его стоимость не превышает 3 тысяч рублей</a:t>
            </a:r>
            <a:r>
              <a:rPr lang="ru-RU" dirty="0" smtClean="0">
                <a:latin typeface="Times New Roman" pitchFamily="18" charset="0"/>
              </a:rPr>
              <a:t>.</a:t>
            </a:r>
          </a:p>
          <a:p>
            <a:pPr>
              <a:lnSpc>
                <a:spcPct val="80000"/>
              </a:lnSpc>
              <a:buNone/>
            </a:pPr>
            <a:r>
              <a:rPr lang="ru-RU" dirty="0" smtClean="0">
                <a:latin typeface="Times New Roman" pitchFamily="18" charset="0"/>
              </a:rPr>
              <a:t>Уполномоченное структурное подразделение государственного органа обеспечивает включение в установленном порядке принятого к бухгалтерскому учету подарка, стоимость которого превышает 3 тысяч рублей, в реестр государственного имущества автономного округа.</a:t>
            </a:r>
          </a:p>
          <a:p>
            <a:pPr>
              <a:lnSpc>
                <a:spcPct val="80000"/>
              </a:lnSpc>
              <a:buNone/>
            </a:pPr>
            <a:r>
              <a:rPr lang="ru-RU" dirty="0" smtClean="0">
                <a:latin typeface="Times New Roman" pitchFamily="18" charset="0"/>
              </a:rPr>
              <a:t>Лицо, замещающее государственную  должность, гражданский служащий, сдавшие подарок, могут его выкупить, направив на имя представителя нанимателя  соответствующее заявление </a:t>
            </a:r>
            <a:r>
              <a:rPr lang="ru-RU" dirty="0" smtClean="0">
                <a:solidFill>
                  <a:srgbClr val="B41D04"/>
                </a:solidFill>
                <a:latin typeface="Times New Roman" pitchFamily="18" charset="0"/>
              </a:rPr>
              <a:t>не позднее 2 месяцев</a:t>
            </a:r>
            <a:r>
              <a:rPr lang="ru-RU" dirty="0" smtClean="0">
                <a:latin typeface="Times New Roman" pitchFamily="18" charset="0"/>
              </a:rPr>
              <a:t> со дня сдачи подарка.</a:t>
            </a:r>
          </a:p>
          <a:p>
            <a:pPr>
              <a:lnSpc>
                <a:spcPct val="80000"/>
              </a:lnSpc>
              <a:buNone/>
            </a:pPr>
            <a:r>
              <a:rPr lang="ru-RU" dirty="0" smtClean="0">
                <a:latin typeface="Times New Roman" pitchFamily="18" charset="0"/>
              </a:rPr>
              <a:t>Уполномоченное структурное подразделение государственного органа </a:t>
            </a:r>
            <a:r>
              <a:rPr lang="ru-RU" dirty="0" smtClean="0">
                <a:solidFill>
                  <a:srgbClr val="B41D04"/>
                </a:solidFill>
                <a:latin typeface="Times New Roman" pitchFamily="18" charset="0"/>
              </a:rPr>
              <a:t>в течение 3 месяцев со дня поступления заявления, организует оценку</a:t>
            </a:r>
            <a:r>
              <a:rPr lang="ru-RU" dirty="0" smtClean="0">
                <a:latin typeface="Times New Roman" pitchFamily="18" charset="0"/>
              </a:rPr>
              <a:t> стоимости подарка для реализации (выкупа) и уведомляют в письменной форме лицо, замещающее государственную должность, гражданского служащего, подавших заявление, о результатах оценки, после чего </a:t>
            </a:r>
            <a:r>
              <a:rPr lang="ru-RU" dirty="0" smtClean="0">
                <a:solidFill>
                  <a:srgbClr val="B41D04"/>
                </a:solidFill>
                <a:latin typeface="Times New Roman" pitchFamily="18" charset="0"/>
              </a:rPr>
              <a:t>в течение месяца заявитель выкупает</a:t>
            </a:r>
            <a:r>
              <a:rPr lang="ru-RU" dirty="0" smtClean="0">
                <a:latin typeface="Times New Roman" pitchFamily="18" charset="0"/>
              </a:rPr>
              <a:t> подарок по установленной в результате оценки стоимости или отказывается от выкупа.</a:t>
            </a:r>
          </a:p>
          <a:p>
            <a:pPr>
              <a:buNone/>
            </a:pP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Реализация подарка и зачисление средств, вырученных от его реализации</a:t>
            </a:r>
            <a:endParaRPr lang="ru-RU" sz="2800" dirty="0"/>
          </a:p>
        </p:txBody>
      </p:sp>
      <p:sp>
        <p:nvSpPr>
          <p:cNvPr id="3" name="Содержимое 2"/>
          <p:cNvSpPr>
            <a:spLocks noGrp="1"/>
          </p:cNvSpPr>
          <p:nvPr>
            <p:ph idx="1"/>
          </p:nvPr>
        </p:nvSpPr>
        <p:spPr/>
        <p:txBody>
          <a:bodyPr>
            <a:normAutofit fontScale="62500" lnSpcReduction="20000"/>
          </a:bodyPr>
          <a:lstStyle/>
          <a:p>
            <a:pPr>
              <a:lnSpc>
                <a:spcPct val="80000"/>
              </a:lnSpc>
              <a:buNone/>
            </a:pPr>
            <a:r>
              <a:rPr lang="ru-RU" dirty="0" smtClean="0">
                <a:latin typeface="Times New Roman" pitchFamily="18" charset="0"/>
              </a:rPr>
              <a:t>Подарок, в отношении которого не поступило заявление, может использоваться государственным органом </a:t>
            </a:r>
            <a:r>
              <a:rPr lang="ru-RU" dirty="0" smtClean="0">
                <a:solidFill>
                  <a:srgbClr val="B41D04"/>
                </a:solidFill>
                <a:latin typeface="Times New Roman" pitchFamily="18" charset="0"/>
              </a:rPr>
              <a:t>с учетом заключения комиссии о целесообразности использования подарка</a:t>
            </a:r>
            <a:r>
              <a:rPr lang="ru-RU" dirty="0" smtClean="0">
                <a:latin typeface="Times New Roman" pitchFamily="18" charset="0"/>
              </a:rPr>
              <a:t> для обеспечения деятельности государственного  органа.</a:t>
            </a:r>
          </a:p>
          <a:p>
            <a:pPr>
              <a:lnSpc>
                <a:spcPct val="80000"/>
              </a:lnSpc>
              <a:buNone/>
            </a:pPr>
            <a:r>
              <a:rPr lang="ru-RU" dirty="0" smtClean="0">
                <a:latin typeface="Times New Roman" pitchFamily="18" charset="0"/>
              </a:rPr>
              <a:t>В случае нецелесообразности использования подарка руководителем государственного органа принимается решение о реализации подарка и проведении оценки его стоимости для реализации (выкупа), осуществляемой уполномоченным государственным органом (департамент имущественных отношений автономного округа) посредством проведения торгов в порядке, предусмотренном законодательством Российской Федерации.</a:t>
            </a:r>
          </a:p>
          <a:p>
            <a:pPr>
              <a:lnSpc>
                <a:spcPct val="80000"/>
              </a:lnSpc>
              <a:buNone/>
            </a:pPr>
            <a:r>
              <a:rPr lang="ru-RU" dirty="0" smtClean="0">
                <a:latin typeface="Times New Roman" pitchFamily="18" charset="0"/>
              </a:rPr>
              <a:t>Оценка стоимости подарка для реализации (выкупа), осуществляется субъектами оценочной деятельности в соответствии с законодательством Российской Федерации об оценочной деятельности.</a:t>
            </a:r>
          </a:p>
          <a:p>
            <a:pPr>
              <a:lnSpc>
                <a:spcPct val="80000"/>
              </a:lnSpc>
              <a:buNone/>
            </a:pPr>
            <a:r>
              <a:rPr lang="ru-RU" dirty="0" smtClean="0">
                <a:latin typeface="Times New Roman" pitchFamily="18" charset="0"/>
              </a:rPr>
              <a:t>В случае если подарок не выкуплен или не реализован, руководителем государственного органа принимается решение </a:t>
            </a:r>
            <a:r>
              <a:rPr lang="ru-RU" dirty="0" smtClean="0">
                <a:solidFill>
                  <a:srgbClr val="B41D04"/>
                </a:solidFill>
                <a:latin typeface="Times New Roman" pitchFamily="18" charset="0"/>
              </a:rPr>
              <a:t>о повторной реализации подарка либо о передаче в оперативное управление</a:t>
            </a:r>
            <a:r>
              <a:rPr lang="ru-RU" dirty="0" smtClean="0">
                <a:latin typeface="Times New Roman" pitchFamily="18" charset="0"/>
              </a:rPr>
              <a:t> управлению делами Правительства автономного округа, либо о его </a:t>
            </a:r>
            <a:r>
              <a:rPr lang="ru-RU" dirty="0" smtClean="0">
                <a:solidFill>
                  <a:srgbClr val="B41D04"/>
                </a:solidFill>
                <a:latin typeface="Times New Roman" pitchFamily="18" charset="0"/>
              </a:rPr>
              <a:t>безвозмездной передаче на баланс благотворительной организации</a:t>
            </a:r>
            <a:r>
              <a:rPr lang="ru-RU" dirty="0" smtClean="0">
                <a:latin typeface="Times New Roman" pitchFamily="18" charset="0"/>
              </a:rPr>
              <a:t>, либо </a:t>
            </a:r>
            <a:r>
              <a:rPr lang="ru-RU" dirty="0" smtClean="0">
                <a:solidFill>
                  <a:srgbClr val="B41D04"/>
                </a:solidFill>
                <a:latin typeface="Times New Roman" pitchFamily="18" charset="0"/>
              </a:rPr>
              <a:t>о его уничтожении</a:t>
            </a:r>
            <a:r>
              <a:rPr lang="ru-RU" dirty="0" smtClean="0">
                <a:latin typeface="Times New Roman" pitchFamily="18" charset="0"/>
              </a:rPr>
              <a:t> в соответствии с законодательством Российской Федерации.</a:t>
            </a:r>
          </a:p>
          <a:p>
            <a:pPr>
              <a:lnSpc>
                <a:spcPct val="80000"/>
              </a:lnSpc>
              <a:buNone/>
            </a:pPr>
            <a:r>
              <a:rPr lang="ru-RU" dirty="0" smtClean="0">
                <a:latin typeface="Times New Roman" pitchFamily="18" charset="0"/>
              </a:rPr>
              <a:t>Средства, вырученные от реализации (выкупа) подарка, зачисляются в доход бюджета автономного округа в порядке, установленном бюджетным законодательством Российской Федерации.</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000" dirty="0" smtClean="0"/>
              <a:t/>
            </a:r>
            <a:br>
              <a:rPr lang="ru-RU" sz="2000" dirty="0" smtClean="0"/>
            </a:br>
            <a:r>
              <a:rPr lang="ru-RU" sz="2000" dirty="0" smtClean="0"/>
              <a:t>Статья 1069. Ответственность за вред, причиненный государственными органами, органами местного самоуправления, а также их должностными лицами</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92500" lnSpcReduction="10000"/>
          </a:bodyPr>
          <a:lstStyle/>
          <a:p>
            <a:pPr>
              <a:buNone/>
            </a:pPr>
            <a:r>
              <a:rPr lang="ru-RU" dirty="0" smtClean="0"/>
              <a:t/>
            </a:r>
            <a:br>
              <a:rPr lang="ru-RU" dirty="0" smtClean="0"/>
            </a:br>
            <a:r>
              <a:rPr lang="ru-RU" dirty="0" smtClean="0"/>
              <a:t>Вред, причиненный гражданину или юридическому лицу в результате незаконных действий (бездействия) государственных органов, органов местного самоуправления либо должностных лиц этих органов, в том числе в результате издания не соответствующего закону или иному правовому акту акта государственного органа или органа местного самоуправления, подлежит возмещению. Вред возмещается за счет соответственно казны Российской Федерации, казны субъекта Российской Федерации или казны муниципального образования.</a:t>
            </a:r>
          </a:p>
          <a:p>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3100" dirty="0" smtClean="0"/>
              <a:t>Статья 1081. Право регресса к лицу, </a:t>
            </a:r>
            <a:r>
              <a:rPr lang="ru-RU" sz="2700" dirty="0" smtClean="0"/>
              <a:t>причинившему</a:t>
            </a:r>
            <a:r>
              <a:rPr lang="ru-RU" sz="3100" dirty="0" smtClean="0"/>
              <a:t> вред</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a:buNone/>
            </a:pPr>
            <a:r>
              <a:rPr lang="ru-RU" dirty="0" smtClean="0"/>
              <a:t>1. Лицо, возместившее вред, причиненный другим лицом (работником при исполнении им служебных, должностных или иных трудовых обязанностей, лицом, управляющим транспортным средством, и т.п.), имеет право обратного требования (регресса) к этому лицу в размере выплаченного возмещения, если иной размер не установлен </a:t>
            </a:r>
            <a:r>
              <a:rPr lang="ru-RU" u="sng" dirty="0" smtClean="0"/>
              <a:t>законом</a:t>
            </a:r>
            <a:r>
              <a:rPr lang="ru-RU" dirty="0" smtClean="0"/>
              <a:t>.</a:t>
            </a:r>
          </a:p>
          <a:p>
            <a:pPr>
              <a:buNone/>
            </a:pPr>
            <a:r>
              <a:rPr lang="ru-RU" dirty="0" smtClean="0"/>
              <a:t>2. </a:t>
            </a:r>
            <a:r>
              <a:rPr lang="ru-RU" dirty="0" err="1" smtClean="0"/>
              <a:t>Причинитель</a:t>
            </a:r>
            <a:r>
              <a:rPr lang="ru-RU" dirty="0" smtClean="0"/>
              <a:t> вреда, возместивший совместно причиненный вред, вправе требовать с каждого из других </a:t>
            </a:r>
            <a:r>
              <a:rPr lang="ru-RU" dirty="0" err="1" smtClean="0"/>
              <a:t>причинителей</a:t>
            </a:r>
            <a:r>
              <a:rPr lang="ru-RU" dirty="0" smtClean="0"/>
              <a:t> вреда долю выплаченного потерпевшему возмещения в размере, соответствующем степени вины этого </a:t>
            </a:r>
            <a:r>
              <a:rPr lang="ru-RU" dirty="0" err="1" smtClean="0"/>
              <a:t>причинителя</a:t>
            </a:r>
            <a:r>
              <a:rPr lang="ru-RU" dirty="0" smtClean="0"/>
              <a:t> вреда. При невозможности определить степень вины доли признаются равными.</a:t>
            </a:r>
          </a:p>
          <a:p>
            <a:pPr>
              <a:buNone/>
            </a:pPr>
            <a:r>
              <a:rPr lang="ru-RU" dirty="0" smtClean="0"/>
              <a:t>3. Российская Федерация, субъект Российской Федерации или муниципальное образование в случае возмещения ими вреда, причиненного судьей при осуществлении им правосудия, имеют право регресса к этому лицу, если его вина установлена приговором суда, вступившим в законную силу.</a:t>
            </a:r>
          </a:p>
          <a:p>
            <a:pPr>
              <a:buNone/>
            </a:pPr>
            <a:r>
              <a:rPr lang="ru-RU" dirty="0" smtClean="0"/>
              <a:t>(п. 3 в ред. Федерального </a:t>
            </a:r>
            <a:r>
              <a:rPr lang="ru-RU" u="sng" dirty="0" smtClean="0"/>
              <a:t>закона</a:t>
            </a:r>
            <a:r>
              <a:rPr lang="ru-RU" dirty="0" smtClean="0"/>
              <a:t> от 21.11.2011 N 329-ФЗ)</a:t>
            </a:r>
          </a:p>
          <a:p>
            <a:pPr>
              <a:buNone/>
            </a:pPr>
            <a:r>
              <a:rPr lang="ru-RU" dirty="0" smtClean="0"/>
              <a:t>3.1. Российская Федерация, субъект Российской Федерации или муниципальное образование в случае возмещения ими вреда по основаниям, предусмотренным </a:t>
            </a:r>
            <a:r>
              <a:rPr lang="ru-RU" u="sng" dirty="0" smtClean="0"/>
              <a:t>статьями 1069</a:t>
            </a:r>
            <a:r>
              <a:rPr lang="ru-RU" dirty="0" smtClean="0"/>
              <a:t> и </a:t>
            </a:r>
            <a:r>
              <a:rPr lang="ru-RU" u="sng" dirty="0" smtClean="0"/>
              <a:t>1070</a:t>
            </a:r>
            <a:r>
              <a:rPr lang="ru-RU" dirty="0" smtClean="0"/>
              <a:t> настоящего Кодекса, а также по решениям Европейского Суда по правам человека имеют право регресса к лицу, в связи с незаконными действиями (бездействием) которого произведено указанное возмещение.</a:t>
            </a:r>
          </a:p>
          <a:p>
            <a:pPr>
              <a:buNone/>
            </a:pPr>
            <a:r>
              <a:rPr lang="ru-RU" dirty="0" smtClean="0"/>
              <a:t>(п. 3.1 введен Федеральным </a:t>
            </a:r>
            <a:r>
              <a:rPr lang="ru-RU" u="sng" dirty="0" smtClean="0"/>
              <a:t>законом</a:t>
            </a:r>
            <a:r>
              <a:rPr lang="ru-RU" dirty="0" smtClean="0"/>
              <a:t> от 21.11.2011 N 329-ФЗ)</a:t>
            </a:r>
          </a:p>
          <a:p>
            <a:pPr>
              <a:buNone/>
            </a:pPr>
            <a:r>
              <a:rPr lang="ru-RU" dirty="0" smtClean="0"/>
              <a:t>4. Лица, возместившие вред по основаниям, указанным в </a:t>
            </a:r>
            <a:r>
              <a:rPr lang="ru-RU" u="sng" dirty="0" smtClean="0"/>
              <a:t>статьях 1073</a:t>
            </a:r>
            <a:r>
              <a:rPr lang="ru-RU" dirty="0" smtClean="0"/>
              <a:t> - </a:t>
            </a:r>
            <a:r>
              <a:rPr lang="ru-RU" u="sng" dirty="0" smtClean="0"/>
              <a:t>1076</a:t>
            </a:r>
            <a:r>
              <a:rPr lang="ru-RU" dirty="0" smtClean="0"/>
              <a:t> настоящего Кодекса, не имеют права регресса к лицу, причинившему вред.</a:t>
            </a:r>
          </a:p>
          <a:p>
            <a:pPr>
              <a:buNone/>
            </a:pP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Уголовная ответственность за совершение коррупционных преступлений</a:t>
            </a:r>
            <a:endParaRPr lang="ru-RU" sz="2800" dirty="0"/>
          </a:p>
        </p:txBody>
      </p:sp>
      <p:sp>
        <p:nvSpPr>
          <p:cNvPr id="3" name="Содержимое 2"/>
          <p:cNvSpPr>
            <a:spLocks noGrp="1"/>
          </p:cNvSpPr>
          <p:nvPr>
            <p:ph idx="1"/>
          </p:nvPr>
        </p:nvSpPr>
        <p:spPr/>
        <p:txBody>
          <a:bodyPr>
            <a:normAutofit fontScale="47500" lnSpcReduction="20000"/>
          </a:bodyPr>
          <a:lstStyle/>
          <a:p>
            <a:pPr>
              <a:buNone/>
            </a:pPr>
            <a:r>
              <a:rPr lang="ru-RU" sz="3400" dirty="0" smtClean="0">
                <a:solidFill>
                  <a:srgbClr val="FF0000"/>
                </a:solidFill>
              </a:rPr>
              <a:t>Статья 285. Злоупотребление должностными полномочиями</a:t>
            </a:r>
          </a:p>
          <a:p>
            <a:pPr>
              <a:buNone/>
            </a:pPr>
            <a:r>
              <a:rPr lang="ru-RU" dirty="0" smtClean="0"/>
              <a:t/>
            </a:r>
            <a:br>
              <a:rPr lang="ru-RU" dirty="0" smtClean="0"/>
            </a:br>
            <a:endParaRPr lang="ru-RU" dirty="0" smtClean="0"/>
          </a:p>
          <a:p>
            <a:pPr>
              <a:buNone/>
            </a:pPr>
            <a:r>
              <a:rPr lang="ru-RU" dirty="0" smtClean="0"/>
              <a:t>1. Использование должностным лицом своих служебных полномочий вопреки интересам службы, если это деяние совершено из </a:t>
            </a:r>
            <a:r>
              <a:rPr lang="ru-RU" u="sng" dirty="0" smtClean="0"/>
              <a:t>корыстной</a:t>
            </a:r>
            <a:r>
              <a:rPr lang="ru-RU" dirty="0" smtClean="0"/>
              <a:t> или </a:t>
            </a:r>
            <a:r>
              <a:rPr lang="ru-RU" u="sng" dirty="0" smtClean="0"/>
              <a:t>иной</a:t>
            </a:r>
            <a:r>
              <a:rPr lang="ru-RU" dirty="0" smtClean="0"/>
              <a:t> личной заинтересованности и повлекло существенное нарушение прав и законных интересов граждан или организаций либо охраняемых законом интересов общества или государства, -</a:t>
            </a:r>
          </a:p>
          <a:p>
            <a:pPr>
              <a:buNone/>
            </a:pPr>
            <a:r>
              <a:rPr lang="ru-RU" dirty="0" smtClean="0"/>
              <a:t>наказывается штрафом в размере до восьмидесяти тысяч рублей или в размере заработной платы или иного дохода осужденного за период до шести месяцев, либо лишением права занимать определенные должности или заниматься определенной деятельностью на срок до пяти лет, либо принудительными работами на срок до четырех лет, либо арестом на срок от четырех до шести месяцев, либо лишением свободы на срок до четырех лет.</a:t>
            </a:r>
          </a:p>
          <a:p>
            <a:pPr>
              <a:buNone/>
            </a:pPr>
            <a:r>
              <a:rPr lang="ru-RU" dirty="0" smtClean="0"/>
              <a:t>(в ред. Федеральных законов от 08.12.2003 </a:t>
            </a:r>
            <a:r>
              <a:rPr lang="ru-RU" u="sng" dirty="0" smtClean="0"/>
              <a:t>N 162-ФЗ</a:t>
            </a:r>
            <a:r>
              <a:rPr lang="ru-RU" dirty="0" smtClean="0"/>
              <a:t>, от 07.12.2011 </a:t>
            </a:r>
            <a:r>
              <a:rPr lang="ru-RU" u="sng" dirty="0" smtClean="0"/>
              <a:t>N 420-ФЗ</a:t>
            </a:r>
            <a:r>
              <a:rPr lang="ru-RU" dirty="0" smtClean="0"/>
              <a:t>)</a:t>
            </a:r>
          </a:p>
          <a:p>
            <a:pPr>
              <a:buNone/>
            </a:pPr>
            <a:r>
              <a:rPr lang="ru-RU" dirty="0" smtClean="0"/>
              <a:t>2. То же деяние, совершенное лицом, занимающим государственную должность Российской Федерации или государственную должность субъекта Российской Федерации, а равно главой органа местного самоуправления, -</a:t>
            </a:r>
          </a:p>
          <a:p>
            <a:pPr>
              <a:buNone/>
            </a:pPr>
            <a:r>
              <a:rPr lang="ru-RU" dirty="0" smtClean="0"/>
              <a:t>наказывается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семи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Федеральных законов от 08.12.2003 </a:t>
            </a:r>
            <a:r>
              <a:rPr lang="ru-RU" u="sng" dirty="0" smtClean="0"/>
              <a:t>N 162-ФЗ</a:t>
            </a:r>
            <a:r>
              <a:rPr lang="ru-RU" dirty="0" smtClean="0"/>
              <a:t>, от 07.12.2011 </a:t>
            </a:r>
            <a:r>
              <a:rPr lang="ru-RU" u="sng" dirty="0" smtClean="0"/>
              <a:t>N 420-ФЗ</a:t>
            </a:r>
            <a:r>
              <a:rPr lang="ru-RU" dirty="0" smtClean="0"/>
              <a:t>)</a:t>
            </a:r>
          </a:p>
          <a:p>
            <a:pPr>
              <a:buNone/>
            </a:pPr>
            <a:r>
              <a:rPr lang="ru-RU" dirty="0" smtClean="0"/>
              <a:t>3. Деяния, предусмотренные </a:t>
            </a:r>
            <a:r>
              <a:rPr lang="ru-RU" u="sng" dirty="0" smtClean="0"/>
              <a:t>частями первой</a:t>
            </a:r>
            <a:r>
              <a:rPr lang="ru-RU" dirty="0" smtClean="0"/>
              <a:t> или </a:t>
            </a:r>
            <a:r>
              <a:rPr lang="ru-RU" u="sng" dirty="0" smtClean="0"/>
              <a:t>второй</a:t>
            </a:r>
            <a:r>
              <a:rPr lang="ru-RU" dirty="0" smtClean="0"/>
              <a:t> настоящей статьи, повлекшие тяжкие последствия, -</a:t>
            </a:r>
          </a:p>
          <a:p>
            <a:pPr>
              <a:buNone/>
            </a:pPr>
            <a:r>
              <a:rPr lang="ru-RU" dirty="0" smtClean="0"/>
              <a:t>наказываются лишением свободы на срок до десяти лет с лишением права занимать определенные должности или заниматься определенной деятельностью на срок до трех лет.</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Понятие должностного лица</a:t>
            </a:r>
            <a:endParaRPr lang="ru-RU" sz="2800" dirty="0"/>
          </a:p>
        </p:txBody>
      </p:sp>
      <p:sp>
        <p:nvSpPr>
          <p:cNvPr id="3" name="Содержимое 2"/>
          <p:cNvSpPr>
            <a:spLocks noGrp="1"/>
          </p:cNvSpPr>
          <p:nvPr>
            <p:ph idx="1"/>
          </p:nvPr>
        </p:nvSpPr>
        <p:spPr/>
        <p:txBody>
          <a:bodyPr>
            <a:normAutofit fontScale="55000" lnSpcReduction="20000"/>
          </a:bodyPr>
          <a:lstStyle/>
          <a:p>
            <a:pPr>
              <a:buNone/>
            </a:pPr>
            <a:r>
              <a:rPr lang="ru-RU" dirty="0" smtClean="0"/>
              <a:t>Примечания. 1. Должностными лицами в статьях настоящей </a:t>
            </a:r>
            <a:r>
              <a:rPr lang="ru-RU" u="sng" dirty="0" smtClean="0"/>
              <a:t>главы</a:t>
            </a:r>
            <a:r>
              <a:rPr lang="ru-RU" dirty="0" smtClean="0"/>
              <a:t> признаются лица, постоянно, временно или по </a:t>
            </a:r>
            <a:r>
              <a:rPr lang="ru-RU" u="sng" dirty="0" smtClean="0"/>
              <a:t>специальному полномочию</a:t>
            </a:r>
            <a:r>
              <a:rPr lang="ru-RU" dirty="0" smtClean="0"/>
              <a:t> осуществляющие функции </a:t>
            </a:r>
            <a:r>
              <a:rPr lang="ru-RU" u="sng" dirty="0" smtClean="0"/>
              <a:t>представителя власти</a:t>
            </a:r>
            <a:r>
              <a:rPr lang="ru-RU" dirty="0" smtClean="0"/>
              <a:t> либо выполняющие </a:t>
            </a:r>
            <a:r>
              <a:rPr lang="ru-RU" u="sng" dirty="0" smtClean="0"/>
              <a:t>организационно-распорядительные</a:t>
            </a:r>
            <a:r>
              <a:rPr lang="ru-RU" dirty="0" smtClean="0"/>
              <a:t>, </a:t>
            </a:r>
            <a:r>
              <a:rPr lang="ru-RU" u="sng" dirty="0" smtClean="0"/>
              <a:t>административно-хозяйственные</a:t>
            </a:r>
            <a:r>
              <a:rPr lang="ru-RU" dirty="0" smtClean="0"/>
              <a:t> функции в государственных органах, органах местного самоуправления, государственных и муниципальных учреждениях, государственных корпорациях, а также в Вооруженных Силах Российской Федерации, других войсках и воинских формированиях Российской Федерации.</a:t>
            </a:r>
          </a:p>
          <a:p>
            <a:pPr>
              <a:buNone/>
            </a:pPr>
            <a:r>
              <a:rPr lang="ru-RU" dirty="0" smtClean="0"/>
              <a:t>(в ред. Федерального </a:t>
            </a:r>
            <a:r>
              <a:rPr lang="ru-RU" u="sng" dirty="0" smtClean="0"/>
              <a:t>закона</a:t>
            </a:r>
            <a:r>
              <a:rPr lang="ru-RU" dirty="0" smtClean="0"/>
              <a:t> от 01.12.2007 N 318-ФЗ)</a:t>
            </a:r>
          </a:p>
          <a:p>
            <a:pPr>
              <a:buNone/>
            </a:pPr>
            <a:r>
              <a:rPr lang="ru-RU" dirty="0" smtClean="0"/>
              <a:t>2. Под лицами, занимающими государственные должности Российской Федерации, в статьях настоящей </a:t>
            </a:r>
            <a:r>
              <a:rPr lang="ru-RU" u="sng" dirty="0" smtClean="0"/>
              <a:t>главы</a:t>
            </a:r>
            <a:r>
              <a:rPr lang="ru-RU" dirty="0" smtClean="0"/>
              <a:t> и других статьях настоящего Кодекса понимаются лица, занимающие должности, устанавливаемые </a:t>
            </a:r>
            <a:r>
              <a:rPr lang="ru-RU" u="sng" dirty="0" smtClean="0"/>
              <a:t>Конституцией</a:t>
            </a:r>
            <a:r>
              <a:rPr lang="ru-RU" dirty="0" smtClean="0"/>
              <a:t> Российской Федерации, федеральными конституционными законами и федеральными законами для непосредственного исполнения полномочий государственных органов.</a:t>
            </a:r>
          </a:p>
          <a:p>
            <a:pPr>
              <a:buNone/>
            </a:pPr>
            <a:r>
              <a:rPr lang="ru-RU" dirty="0" smtClean="0"/>
              <a:t>3. Под лицами, занимающими государственные должности субъектов Российской Федерации, в статьях настоящей </a:t>
            </a:r>
            <a:r>
              <a:rPr lang="ru-RU" u="sng" dirty="0" smtClean="0"/>
              <a:t>главы</a:t>
            </a:r>
            <a:r>
              <a:rPr lang="ru-RU" dirty="0" smtClean="0"/>
              <a:t> и других статьях настоящего Кодекса понимаются лица, занимающие должности, устанавливаемые конституциями или уставами субъектов Российской Федерации для непосредственного исполнения полномочий государственных органов.</a:t>
            </a:r>
          </a:p>
          <a:p>
            <a:pPr>
              <a:buNone/>
            </a:pPr>
            <a:r>
              <a:rPr lang="ru-RU" dirty="0" smtClean="0"/>
              <a:t>4. Государственные служащие и муниципальные служащие, не относящиеся к числу должностных лиц, несут уголовную ответственность по статьям настоящей </a:t>
            </a:r>
            <a:r>
              <a:rPr lang="ru-RU" u="sng" dirty="0" smtClean="0"/>
              <a:t>главы</a:t>
            </a:r>
            <a:r>
              <a:rPr lang="ru-RU" dirty="0" smtClean="0"/>
              <a:t> в случаях, специально предусмотренных соответствующими статьями.</a:t>
            </a:r>
          </a:p>
          <a:p>
            <a:pPr>
              <a:buNone/>
            </a:pPr>
            <a:r>
              <a:rPr lang="ru-RU" dirty="0" smtClean="0"/>
              <a:t>(в ред. Федерального </a:t>
            </a:r>
            <a:r>
              <a:rPr lang="ru-RU" u="sng" dirty="0" smtClean="0"/>
              <a:t>закона</a:t>
            </a:r>
            <a:r>
              <a:rPr lang="ru-RU" dirty="0" smtClean="0"/>
              <a:t> от 05.05.2014 N 96-ФЗ)</a:t>
            </a:r>
          </a:p>
          <a:p>
            <a:pPr>
              <a:buNone/>
            </a:pPr>
            <a:r>
              <a:rPr lang="ru-RU" dirty="0" smtClean="0"/>
              <a:t>5. Утратило силу. - Федеральный </a:t>
            </a:r>
            <a:r>
              <a:rPr lang="ru-RU" u="sng" dirty="0" smtClean="0"/>
              <a:t>закон</a:t>
            </a:r>
            <a:r>
              <a:rPr lang="ru-RU" dirty="0" smtClean="0"/>
              <a:t> от 04.05.2011 N 97-ФЗ.</a:t>
            </a:r>
          </a:p>
          <a:p>
            <a:pPr>
              <a:buNone/>
            </a:pP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60648"/>
            <a:ext cx="8229600" cy="1143000"/>
          </a:xfrm>
        </p:spPr>
        <p:txBody>
          <a:bodyPr>
            <a:noAutofit/>
          </a:bodyPr>
          <a:lstStyle/>
          <a:p>
            <a:r>
              <a:rPr lang="ru-RU" sz="2800" dirty="0" smtClean="0"/>
              <a:t>Статья 285.1. Нецелевое расходование бюджетных средств</a:t>
            </a:r>
            <a:br>
              <a:rPr lang="ru-RU" sz="2800" dirty="0" smtClean="0"/>
            </a:br>
            <a:endParaRPr lang="ru-RU" sz="2800" dirty="0"/>
          </a:p>
        </p:txBody>
      </p:sp>
      <p:sp>
        <p:nvSpPr>
          <p:cNvPr id="3" name="Содержимое 2"/>
          <p:cNvSpPr>
            <a:spLocks noGrp="1"/>
          </p:cNvSpPr>
          <p:nvPr>
            <p:ph idx="1"/>
          </p:nvPr>
        </p:nvSpPr>
        <p:spPr/>
        <p:txBody>
          <a:bodyPr>
            <a:normAutofit fontScale="47500" lnSpcReduction="20000"/>
          </a:bodyPr>
          <a:lstStyle/>
          <a:p>
            <a:pPr>
              <a:buNone/>
            </a:pPr>
            <a:r>
              <a:rPr lang="ru-RU" dirty="0" smtClean="0"/>
              <a:t>1. Расходование бюджетных средств должностным лицом получателя бюджетных средств на цели, не соответствующие условиям их получения, определенным утвержденными бюджетом, бюджетной росписью, уведомлением о бюджетных ассигнованиях, сметой доходов и расходов либо иным документом, являющимся основанием для получения бюджетных средств, совершенное в крупном размере, -</a:t>
            </a:r>
          </a:p>
          <a:p>
            <a:pPr>
              <a:buNone/>
            </a:pPr>
            <a:r>
              <a:rPr lang="ru-RU" dirty="0" smtClean="0"/>
              <a:t>наказывается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двух лет с лишением права занимать определенные должности или заниматься определенной деятельностью на срок до трех лет или без такового, либо арестом на срок до шести месяцев, либо лишением свободы на срок до двух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Федеральных законов от 07.03.2011 </a:t>
            </a:r>
            <a:r>
              <a:rPr lang="ru-RU" u="sng" dirty="0" smtClean="0"/>
              <a:t>N 26-ФЗ</a:t>
            </a:r>
            <a:r>
              <a:rPr lang="ru-RU" dirty="0" smtClean="0"/>
              <a:t>, от 07.12.2011 </a:t>
            </a:r>
            <a:r>
              <a:rPr lang="ru-RU" u="sng" dirty="0" smtClean="0"/>
              <a:t>N 420-ФЗ</a:t>
            </a:r>
            <a:r>
              <a:rPr lang="ru-RU" dirty="0" smtClean="0"/>
              <a:t>)</a:t>
            </a:r>
          </a:p>
          <a:p>
            <a:pPr>
              <a:buNone/>
            </a:pPr>
            <a:r>
              <a:rPr lang="ru-RU" dirty="0" smtClean="0"/>
              <a:t>2. То же деяние, совершенное:</a:t>
            </a:r>
          </a:p>
          <a:p>
            <a:pPr>
              <a:buNone/>
            </a:pPr>
            <a:r>
              <a:rPr lang="ru-RU" dirty="0" smtClean="0"/>
              <a:t>а) группой лиц по предварительному сговору;</a:t>
            </a:r>
          </a:p>
          <a:p>
            <a:pPr>
              <a:buNone/>
            </a:pPr>
            <a:r>
              <a:rPr lang="ru-RU" dirty="0" smtClean="0"/>
              <a:t>б) в особо крупном размере, -</a:t>
            </a:r>
          </a:p>
          <a:p>
            <a:pPr>
              <a:buNone/>
            </a:pPr>
            <a:r>
              <a:rPr lang="ru-RU" dirty="0" smtClean="0"/>
              <a:t>наказывается штрафом в размере от двухсот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Федерального </a:t>
            </a:r>
            <a:r>
              <a:rPr lang="ru-RU" u="sng" dirty="0" smtClean="0"/>
              <a:t>закона</a:t>
            </a:r>
            <a:r>
              <a:rPr lang="ru-RU" dirty="0" smtClean="0"/>
              <a:t> от 07.12.2011 N 420-ФЗ)</a:t>
            </a:r>
          </a:p>
          <a:p>
            <a:pPr>
              <a:buNone/>
            </a:pPr>
            <a:r>
              <a:rPr lang="ru-RU" dirty="0" smtClean="0"/>
              <a:t>Примечание. Крупным размером в настоящей статье, а также в </a:t>
            </a:r>
            <a:r>
              <a:rPr lang="ru-RU" u="sng" dirty="0" smtClean="0"/>
              <a:t>статье 285.2</a:t>
            </a:r>
            <a:r>
              <a:rPr lang="ru-RU" dirty="0" smtClean="0"/>
              <a:t> настоящего Кодекса признается сумма бюджетных средств, превышающая один миллион пятьсот тысяч рублей, а особо крупным размером - семь миллионов пятьсот тысяч рублей.</a:t>
            </a:r>
          </a:p>
          <a:p>
            <a:pPr>
              <a:buNone/>
            </a:pP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2700" dirty="0" smtClean="0"/>
              <a:t>Статья 285.2. Нецелевое расходование средств государственных внебюджетных фондов</a:t>
            </a:r>
            <a:br>
              <a:rPr lang="ru-RU" sz="2700" dirty="0" smtClean="0"/>
            </a:br>
            <a:endParaRPr lang="ru-RU" sz="2700" dirty="0"/>
          </a:p>
        </p:txBody>
      </p:sp>
      <p:sp>
        <p:nvSpPr>
          <p:cNvPr id="3" name="Содержимое 2"/>
          <p:cNvSpPr>
            <a:spLocks noGrp="1"/>
          </p:cNvSpPr>
          <p:nvPr>
            <p:ph idx="1"/>
          </p:nvPr>
        </p:nvSpPr>
        <p:spPr/>
        <p:txBody>
          <a:bodyPr>
            <a:normAutofit fontScale="55000" lnSpcReduction="20000"/>
          </a:bodyPr>
          <a:lstStyle/>
          <a:p>
            <a:pPr>
              <a:buNone/>
            </a:pPr>
            <a:r>
              <a:rPr lang="ru-RU" dirty="0" smtClean="0"/>
              <a:t>1. Расходование средств государственных внебюджетных фондов должностным лицом на цели, не соответствующие условиям, определенным </a:t>
            </a:r>
            <a:r>
              <a:rPr lang="ru-RU" u="sng" dirty="0" smtClean="0"/>
              <a:t>законодательством</a:t>
            </a:r>
            <a:r>
              <a:rPr lang="ru-RU" dirty="0" smtClean="0"/>
              <a:t> Российской Федерации, регулирующим их деятельность, и бюджетам указанных фондов, совершенное в </a:t>
            </a:r>
            <a:r>
              <a:rPr lang="ru-RU" u="sng" dirty="0" smtClean="0"/>
              <a:t>крупном размере</a:t>
            </a:r>
            <a:r>
              <a:rPr lang="ru-RU" dirty="0" smtClean="0"/>
              <a:t>, -</a:t>
            </a:r>
          </a:p>
          <a:p>
            <a:pPr>
              <a:buNone/>
            </a:pPr>
            <a:r>
              <a:rPr lang="ru-RU" dirty="0" smtClean="0"/>
              <a:t>наказывается штрафом в размере от ста тысяч до трехсот тысяч рублей или в размере заработной платы или иного дохода осужденного за период от одного года до двух лет, либо принудительными работами на срок до двух лет с лишением права занимать определенные должности или заниматься определенной деятельностью на срок до трех лет или без такового, либо арестом на срок до шести месяцев, либо лишением свободы на срок до двух лет с лишением права занимать определенные должности или заниматься определенной деятельностью на срок до трех лет или без такового.</a:t>
            </a:r>
          </a:p>
          <a:p>
            <a:pPr>
              <a:buNone/>
            </a:pPr>
            <a:r>
              <a:rPr lang="ru-RU" dirty="0" smtClean="0"/>
              <a:t>(в ред. Федеральных законов от 07.03.2011 </a:t>
            </a:r>
            <a:r>
              <a:rPr lang="ru-RU" u="sng" dirty="0" smtClean="0"/>
              <a:t>N 26-ФЗ</a:t>
            </a:r>
            <a:r>
              <a:rPr lang="ru-RU" dirty="0" smtClean="0"/>
              <a:t>, от 07.12.2011 </a:t>
            </a:r>
            <a:r>
              <a:rPr lang="ru-RU" u="sng" dirty="0" smtClean="0"/>
              <a:t>N 420-ФЗ</a:t>
            </a:r>
            <a:r>
              <a:rPr lang="ru-RU" dirty="0" smtClean="0"/>
              <a:t>)</a:t>
            </a:r>
          </a:p>
          <a:p>
            <a:pPr>
              <a:buNone/>
            </a:pPr>
            <a:r>
              <a:rPr lang="ru-RU" dirty="0" smtClean="0"/>
              <a:t>2. То же деяние, совершенное:</a:t>
            </a:r>
          </a:p>
          <a:p>
            <a:pPr>
              <a:buNone/>
            </a:pPr>
            <a:r>
              <a:rPr lang="ru-RU" dirty="0" smtClean="0"/>
              <a:t>а) группой лиц по предварительному сговору;</a:t>
            </a:r>
          </a:p>
          <a:p>
            <a:pPr>
              <a:buNone/>
            </a:pPr>
            <a:r>
              <a:rPr lang="ru-RU" dirty="0" smtClean="0"/>
              <a:t>б) в </a:t>
            </a:r>
            <a:r>
              <a:rPr lang="ru-RU" u="sng" dirty="0" smtClean="0"/>
              <a:t>особо крупном размере</a:t>
            </a:r>
            <a:r>
              <a:rPr lang="ru-RU" dirty="0" smtClean="0"/>
              <a:t>, -</a:t>
            </a:r>
          </a:p>
          <a:p>
            <a:pPr>
              <a:buNone/>
            </a:pPr>
            <a:r>
              <a:rPr lang="ru-RU" dirty="0" smtClean="0"/>
              <a:t>наказывается штрафом в размере от двухсот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пяти лет с лишением права занимать определенные должности или заниматься определенной деятельностью на срок до трех лет или без такового.</a:t>
            </a:r>
          </a:p>
          <a:p>
            <a:pPr>
              <a:buNone/>
            </a:pP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700" dirty="0" smtClean="0"/>
              <a:t/>
            </a:r>
            <a:br>
              <a:rPr lang="ru-RU" sz="2700" dirty="0" smtClean="0"/>
            </a:br>
            <a:r>
              <a:rPr lang="ru-RU" sz="2700" dirty="0" smtClean="0"/>
              <a:t>Статья 285.3. Внесение в единые государственные реестры заведомо недостоверных сведений</a:t>
            </a:r>
            <a:r>
              <a:rPr lang="ru-RU" dirty="0" smtClean="0"/>
              <a:t/>
            </a:r>
            <a:br>
              <a:rPr lang="ru-RU" dirty="0" smtClean="0"/>
            </a:br>
            <a:endParaRPr lang="ru-RU" dirty="0"/>
          </a:p>
        </p:txBody>
      </p:sp>
      <p:sp>
        <p:nvSpPr>
          <p:cNvPr id="3" name="Содержимое 2"/>
          <p:cNvSpPr>
            <a:spLocks noGrp="1"/>
          </p:cNvSpPr>
          <p:nvPr>
            <p:ph idx="1"/>
          </p:nvPr>
        </p:nvSpPr>
        <p:spPr>
          <a:xfrm>
            <a:off x="467544" y="1412776"/>
            <a:ext cx="8229600" cy="5069200"/>
          </a:xfrm>
        </p:spPr>
        <p:txBody>
          <a:bodyPr>
            <a:noAutofit/>
          </a:bodyPr>
          <a:lstStyle/>
          <a:p>
            <a:pPr>
              <a:buNone/>
            </a:pPr>
            <a:r>
              <a:rPr lang="ru-RU" sz="1400" dirty="0" smtClean="0"/>
              <a:t>1. Умышленное внесение должностным лицом в один из единых государственных реестров, предусмотренных законодательством Российской Федерации, заведомо недостоверных сведений, а равно умышленное уничтожение или подлог документов, на основании которых были внесены запись или изменение в указанные единые государственные реестры, если обязательное хранение этих документов предусмотрено законодательством Российской Федерации, -</a:t>
            </a:r>
          </a:p>
          <a:p>
            <a:pPr>
              <a:buNone/>
            </a:pPr>
            <a:r>
              <a:rPr lang="ru-RU" sz="1400" dirty="0" smtClean="0"/>
              <a:t>наказываются штрафом в размере до восьмидесяти тысяч рублей или в размере заработной платы или иного дохода осужденного за период до шести месяцев, либо лишением права занимать определенные должности или заниматься определенной деятельностью на срок до пяти лет, либо принудительными работами на срок до четырех лет, либо лишением свободы на тот же срок.</a:t>
            </a:r>
          </a:p>
          <a:p>
            <a:pPr>
              <a:buNone/>
            </a:pPr>
            <a:r>
              <a:rPr lang="ru-RU" sz="1400" dirty="0" smtClean="0"/>
              <a:t>(в ред. Федерального </a:t>
            </a:r>
            <a:r>
              <a:rPr lang="ru-RU" sz="1400" u="sng" dirty="0" smtClean="0"/>
              <a:t>закона</a:t>
            </a:r>
            <a:r>
              <a:rPr lang="ru-RU" sz="1400" dirty="0" smtClean="0"/>
              <a:t> от 07.12.2011 N 420-ФЗ)</a:t>
            </a:r>
          </a:p>
          <a:p>
            <a:pPr>
              <a:buNone/>
            </a:pPr>
            <a:r>
              <a:rPr lang="ru-RU" sz="1400" dirty="0" smtClean="0"/>
              <a:t>2. Те же деяния, совершенные группой лиц по предварительному сговору, -</a:t>
            </a:r>
          </a:p>
          <a:p>
            <a:pPr>
              <a:buNone/>
            </a:pPr>
            <a:r>
              <a:rPr lang="ru-RU" sz="1400" dirty="0" smtClean="0"/>
              <a:t>наказываются штрафом в размере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шести лет с лишением права занимать определенные должности или заниматься определенной деятельностью на срок от шести месяцев до трех лет.</a:t>
            </a:r>
          </a:p>
          <a:p>
            <a:pPr>
              <a:buNone/>
            </a:pPr>
            <a:r>
              <a:rPr lang="ru-RU" sz="1400" dirty="0" smtClean="0"/>
              <a:t>(в ред. Федерального </a:t>
            </a:r>
            <a:r>
              <a:rPr lang="ru-RU" sz="1400" u="sng" dirty="0" smtClean="0"/>
              <a:t>закона</a:t>
            </a:r>
            <a:r>
              <a:rPr lang="ru-RU" sz="1400" dirty="0" smtClean="0"/>
              <a:t> от 07.12.2011 N 420-ФЗ)</a:t>
            </a:r>
          </a:p>
          <a:p>
            <a:pPr>
              <a:buNone/>
            </a:pPr>
            <a:r>
              <a:rPr lang="ru-RU" sz="1400" dirty="0" smtClean="0"/>
              <a:t>3. Деяния, предусмотренные </a:t>
            </a:r>
            <a:r>
              <a:rPr lang="ru-RU" sz="1400" u="sng" dirty="0" smtClean="0"/>
              <a:t>частями первой</a:t>
            </a:r>
            <a:r>
              <a:rPr lang="ru-RU" sz="1400" dirty="0" smtClean="0"/>
              <a:t> или </a:t>
            </a:r>
            <a:r>
              <a:rPr lang="ru-RU" sz="1400" u="sng" dirty="0" smtClean="0"/>
              <a:t>второй</a:t>
            </a:r>
            <a:r>
              <a:rPr lang="ru-RU" sz="1400" dirty="0" smtClean="0"/>
              <a:t> настоящей статьи, повлекшие тяжкие последствия, -</a:t>
            </a:r>
          </a:p>
          <a:p>
            <a:pPr>
              <a:buNone/>
            </a:pPr>
            <a:r>
              <a:rPr lang="ru-RU" sz="1400" dirty="0" smtClean="0"/>
              <a:t>наказываются лишением свободы на срок до десяти лет.</a:t>
            </a:r>
          </a:p>
          <a:p>
            <a:pPr>
              <a:buNone/>
            </a:pPr>
            <a:endParaRPr lang="ru-RU" sz="1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Дисциплинарная ответственность за совершение коррупционных правонарушений</a:t>
            </a:r>
            <a:endParaRPr lang="ru-RU" sz="2800" dirty="0"/>
          </a:p>
        </p:txBody>
      </p:sp>
      <p:sp>
        <p:nvSpPr>
          <p:cNvPr id="3" name="Содержимое 2"/>
          <p:cNvSpPr>
            <a:spLocks noGrp="1"/>
          </p:cNvSpPr>
          <p:nvPr>
            <p:ph idx="1"/>
          </p:nvPr>
        </p:nvSpPr>
        <p:spPr/>
        <p:txBody>
          <a:bodyPr>
            <a:noAutofit/>
          </a:bodyPr>
          <a:lstStyle/>
          <a:p>
            <a:pPr algn="just">
              <a:buNone/>
            </a:pPr>
            <a:r>
              <a:rPr lang="ru-RU" sz="1600" dirty="0" smtClean="0">
                <a:solidFill>
                  <a:srgbClr val="FF0000"/>
                </a:solidFill>
              </a:rPr>
              <a:t>Статья 27.1. Взыскания за несоблюдение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a:t>
            </a:r>
          </a:p>
          <a:p>
            <a:pPr algn="just">
              <a:buNone/>
            </a:pPr>
            <a:r>
              <a:rPr lang="ru-RU" sz="1600" dirty="0" smtClean="0"/>
              <a:t/>
            </a:r>
            <a:br>
              <a:rPr lang="ru-RU" sz="1600" dirty="0" smtClean="0"/>
            </a:br>
            <a:endParaRPr lang="ru-RU" sz="1600" dirty="0" smtClean="0"/>
          </a:p>
          <a:p>
            <a:pPr algn="just">
              <a:buNone/>
            </a:pPr>
            <a:r>
              <a:rPr lang="ru-RU" sz="1600" dirty="0" smtClean="0"/>
              <a:t>1. За несоблюдение муниципальным служащим ограничений и запретов, требований о предотвращении или об урегулировании конфликта интересов и неисполнение обязанностей, установленных в целях противодействия коррупции настоящим Федеральным законом, Федеральным </a:t>
            </a:r>
            <a:r>
              <a:rPr lang="ru-RU" sz="1600" u="sng" dirty="0" smtClean="0"/>
              <a:t>законом</a:t>
            </a:r>
            <a:r>
              <a:rPr lang="ru-RU" sz="1600" dirty="0" smtClean="0"/>
              <a:t> от 25 декабря 2008 года N 273-ФЗ "О противодействии коррупции" и другими федеральными законами, налагаются взыскания, предусмотренные </a:t>
            </a:r>
            <a:r>
              <a:rPr lang="ru-RU" sz="1600" u="sng" dirty="0" smtClean="0"/>
              <a:t>статьей 27</a:t>
            </a:r>
            <a:r>
              <a:rPr lang="ru-RU" sz="1600" dirty="0" smtClean="0"/>
              <a:t> настоящего Федерального закона.</a:t>
            </a:r>
          </a:p>
          <a:p>
            <a:pPr algn="just">
              <a:buNone/>
            </a:pPr>
            <a:r>
              <a:rPr lang="ru-RU" sz="1600" dirty="0" smtClean="0"/>
              <a:t>2. Муниципальный служащий подлежит увольнению с муниципальной службы в связи с утратой доверия в случаях совершения правонарушений, установленных </a:t>
            </a:r>
            <a:r>
              <a:rPr lang="ru-RU" sz="1600" u="sng" dirty="0" smtClean="0"/>
              <a:t>статьями 14.1</a:t>
            </a:r>
            <a:r>
              <a:rPr lang="ru-RU" sz="1600" dirty="0" smtClean="0"/>
              <a:t> и </a:t>
            </a:r>
            <a:r>
              <a:rPr lang="ru-RU" sz="1600" u="sng" dirty="0" smtClean="0"/>
              <a:t>15</a:t>
            </a:r>
            <a:r>
              <a:rPr lang="ru-RU" sz="1600" dirty="0" smtClean="0"/>
              <a:t> настоящего Федерального закона.</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
            </a:r>
            <a:br>
              <a:rPr lang="ru-RU" sz="2800" dirty="0" smtClean="0"/>
            </a:br>
            <a:r>
              <a:rPr lang="ru-RU" sz="2800" dirty="0" smtClean="0"/>
              <a:t>Статья 288. Присвоение полномочий должностного лица</a:t>
            </a:r>
            <a:br>
              <a:rPr lang="ru-RU" sz="2800" dirty="0" smtClean="0"/>
            </a:br>
            <a:endParaRPr lang="ru-RU" sz="2800" dirty="0"/>
          </a:p>
        </p:txBody>
      </p:sp>
      <p:sp>
        <p:nvSpPr>
          <p:cNvPr id="3" name="Содержимое 2"/>
          <p:cNvSpPr>
            <a:spLocks noGrp="1"/>
          </p:cNvSpPr>
          <p:nvPr>
            <p:ph idx="1"/>
          </p:nvPr>
        </p:nvSpPr>
        <p:spPr/>
        <p:txBody>
          <a:bodyPr>
            <a:normAutofit fontScale="85000" lnSpcReduction="20000"/>
          </a:bodyPr>
          <a:lstStyle/>
          <a:p>
            <a:pPr>
              <a:buNone/>
            </a:pPr>
            <a:r>
              <a:rPr lang="ru-RU" dirty="0" smtClean="0"/>
              <a:t>Присвоение государственным служащим или муниципальным служащим, не являющимся должностным лицом, полномочий должностного лица и совершение им в связи с этим действий, которые повлекли существенное нарушение прав и законных интересов граждан или организаций, -</a:t>
            </a:r>
          </a:p>
          <a:p>
            <a:pPr>
              <a:buNone/>
            </a:pPr>
            <a:r>
              <a:rPr lang="ru-RU" dirty="0" smtClean="0"/>
              <a:t>(в ред. Федерального </a:t>
            </a:r>
            <a:r>
              <a:rPr lang="ru-RU" u="sng" dirty="0" smtClean="0"/>
              <a:t>закона</a:t>
            </a:r>
            <a:r>
              <a:rPr lang="ru-RU" dirty="0" smtClean="0"/>
              <a:t> от 05.05.2014 N 96-ФЗ)</a:t>
            </a:r>
          </a:p>
          <a:p>
            <a:pPr>
              <a:buNone/>
            </a:pPr>
            <a:r>
              <a:rPr lang="ru-RU" dirty="0" smtClean="0"/>
              <a:t>наказываются штрафом в размере до сорока тысяч рублей или в размере заработной платы или иного дохода осужденного за период до трех месяцев, либо обязательными работами на срок до трехсот шестидесяти часов, либо исправительными работами на срок до двух лет, либо арестом на срок до трех месяцев.</a:t>
            </a:r>
          </a:p>
          <a:p>
            <a:pPr>
              <a:buNone/>
            </a:pPr>
            <a:r>
              <a:rPr lang="ru-RU" dirty="0" smtClean="0"/>
              <a:t>(в ред. Федеральных законов от 08.12.2003 </a:t>
            </a:r>
            <a:r>
              <a:rPr lang="ru-RU" u="sng" dirty="0" smtClean="0"/>
              <a:t>N 162-ФЗ</a:t>
            </a:r>
            <a:r>
              <a:rPr lang="ru-RU" dirty="0" smtClean="0"/>
              <a:t>, от 07.12.2011 </a:t>
            </a:r>
            <a:r>
              <a:rPr lang="ru-RU" u="sng" dirty="0" smtClean="0"/>
              <a:t>N 420-ФЗ</a:t>
            </a:r>
            <a:r>
              <a:rPr lang="ru-RU" dirty="0" smtClean="0"/>
              <a:t>)</a:t>
            </a:r>
          </a:p>
          <a:p>
            <a:pPr>
              <a:buNone/>
            </a:pP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3100" dirty="0" smtClean="0"/>
              <a:t>Статья 289. Незаконное участие в предпринимательской деятельности</a:t>
            </a:r>
            <a:r>
              <a:rPr lang="ru-RU" dirty="0" smtClean="0"/>
              <a:t/>
            </a:r>
            <a:br>
              <a:rPr lang="ru-RU" dirty="0" smtClean="0"/>
            </a:b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dirty="0" smtClean="0"/>
              <a:t>Учреждение должностным лицом организации, осуществляющей предпринимательскую деятельность, либо участие в управлении такой организацией лично или через доверенное лицо вопреки запрету, установленному </a:t>
            </a:r>
            <a:r>
              <a:rPr lang="ru-RU" u="sng" dirty="0" smtClean="0"/>
              <a:t>законом</a:t>
            </a:r>
            <a:r>
              <a:rPr lang="ru-RU" dirty="0" smtClean="0"/>
              <a:t>, если эти деяния связаны с предоставлением такой организации льгот и преимуществ или с покровительством в иной форме, -</a:t>
            </a:r>
          </a:p>
          <a:p>
            <a:pPr>
              <a:buNone/>
            </a:pPr>
            <a:r>
              <a:rPr lang="ru-RU" dirty="0" smtClean="0"/>
              <a:t>наказываются штрафом в размере до трехсот тысяч рублей или в размере заработной платы или иного дохода осужденного за период до двух лет, либо лишением права занимать определенные должности или заниматься определенной деятельностью на срок до пяти лет со штрафом в размере до восьмидесяти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принудительными работами на срок до двух лет, либо арестом на срок до шести месяцев, либо лишением свободы на срок до двух лет.</a:t>
            </a:r>
          </a:p>
          <a:p>
            <a:pPr>
              <a:buNone/>
            </a:pPr>
            <a:r>
              <a:rPr lang="ru-RU" dirty="0" smtClean="0"/>
              <a:t>(в ред. Федерального </a:t>
            </a:r>
            <a:r>
              <a:rPr lang="ru-RU" u="sng" dirty="0" smtClean="0"/>
              <a:t>закона</a:t>
            </a:r>
            <a:r>
              <a:rPr lang="ru-RU" dirty="0" smtClean="0"/>
              <a:t> от 07.12.2011 N 420-ФЗ)</a:t>
            </a:r>
          </a:p>
          <a:p>
            <a:pPr>
              <a:buNone/>
            </a:pPr>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Статья 290. Получение взятки</a:t>
            </a:r>
            <a:br>
              <a:rPr lang="ru-RU" sz="2800" dirty="0" smtClean="0"/>
            </a:br>
            <a:endParaRPr lang="ru-RU" sz="2800" dirty="0"/>
          </a:p>
        </p:txBody>
      </p:sp>
      <p:sp>
        <p:nvSpPr>
          <p:cNvPr id="3" name="Содержимое 2"/>
          <p:cNvSpPr>
            <a:spLocks noGrp="1"/>
          </p:cNvSpPr>
          <p:nvPr>
            <p:ph idx="1"/>
          </p:nvPr>
        </p:nvSpPr>
        <p:spPr>
          <a:xfrm>
            <a:off x="457200" y="1196752"/>
            <a:ext cx="8229600" cy="5328592"/>
          </a:xfrm>
        </p:spPr>
        <p:txBody>
          <a:bodyPr>
            <a:noAutofit/>
          </a:bodyPr>
          <a:lstStyle/>
          <a:p>
            <a:pPr>
              <a:buNone/>
            </a:pPr>
            <a:r>
              <a:rPr lang="ru-RU" sz="1600" dirty="0" smtClean="0"/>
              <a:t>1. Получение должностным лицом, иностранным должностным лицом либо должностным лицом публичной международной организации лично или через посредника взятки в виде денег, ценных бумаг, иного имущества либо в виде незаконных оказания ему услуг </a:t>
            </a:r>
            <a:r>
              <a:rPr lang="ru-RU" sz="1600" u="sng" dirty="0" smtClean="0"/>
              <a:t>имущественного характера</a:t>
            </a:r>
            <a:r>
              <a:rPr lang="ru-RU" sz="1600" dirty="0" smtClean="0"/>
              <a:t>, предоставления иных имущественных прав за совершение действий (бездействие) в пользу взяткодателя или представляемых им лиц, если такие действия (бездействие) входят в служебные полномочия должностного лица либо если оно в силу должностного положения может способствовать таким действиям (бездействию), а равно за </a:t>
            </a:r>
            <a:r>
              <a:rPr lang="ru-RU" sz="1600" u="sng" dirty="0" smtClean="0"/>
              <a:t>общее покровительство</a:t>
            </a:r>
            <a:r>
              <a:rPr lang="ru-RU" sz="1600" dirty="0" smtClean="0"/>
              <a:t> или </a:t>
            </a:r>
            <a:r>
              <a:rPr lang="ru-RU" sz="1600" u="sng" dirty="0" smtClean="0"/>
              <a:t>попустительство по службе</a:t>
            </a:r>
            <a:r>
              <a:rPr lang="ru-RU" sz="1600" dirty="0" smtClean="0"/>
              <a:t> -</a:t>
            </a:r>
          </a:p>
          <a:p>
            <a:pPr>
              <a:buNone/>
            </a:pPr>
            <a:r>
              <a:rPr lang="ru-RU" sz="1600" dirty="0" smtClean="0"/>
              <a:t>наказывается штрафом в размере до одного миллиона рублей, или в размере заработной платы или иного дохода осужденного за период до двух лет, или в размере от десятикратной до пятидесятикратной суммы взятки с лишением права занимать определенные должности или заниматься определенной деятельностью на срок до трех лет, либо исправительными работами на срок от одного года до двух лет с лишением права занимать определенные должности или заниматься определенной деятельностью на срок до трех лет, либо принудительными работами на срок до пяти лет с лишением права занимать определенные должности или заниматься определенной деятельностью на срок до трех лет, либо лишением свободы на срок до трех лет со штрафом в размере от десятикратной до двадцатикратной суммы взятки или без такового.</a:t>
            </a:r>
          </a:p>
          <a:p>
            <a:pPr>
              <a:buNone/>
            </a:pPr>
            <a:r>
              <a:rPr lang="ru-RU" sz="1600" dirty="0" smtClean="0"/>
              <a:t>(в ред. Федерального </a:t>
            </a:r>
            <a:r>
              <a:rPr lang="ru-RU" sz="1600" u="sng" dirty="0" smtClean="0"/>
              <a:t>закона</a:t>
            </a:r>
            <a:r>
              <a:rPr lang="ru-RU" sz="1600" dirty="0" smtClean="0"/>
              <a:t> от 08.03.2015 N 40-ФЗ)</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688672"/>
          </a:xfrm>
        </p:spPr>
        <p:txBody>
          <a:bodyPr>
            <a:noAutofit/>
          </a:bodyPr>
          <a:lstStyle/>
          <a:p>
            <a:pPr>
              <a:buNone/>
            </a:pPr>
            <a:r>
              <a:rPr lang="ru-RU" sz="1600" dirty="0" smtClean="0"/>
              <a:t>2. Получение должностным лицом, иностранным должностным лицом либо должностным лицом публичной международной организации взятки в значительном размере -</a:t>
            </a:r>
          </a:p>
          <a:p>
            <a:pPr>
              <a:buNone/>
            </a:pPr>
            <a:r>
              <a:rPr lang="ru-RU" sz="1600" dirty="0" smtClean="0"/>
              <a:t>наказывается штрафом в размере от тридцатикратной до шестидесятикратной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до шести лет со штрафом в размере тридцатикратной суммы взятки.</a:t>
            </a:r>
          </a:p>
          <a:p>
            <a:pPr>
              <a:buNone/>
            </a:pPr>
            <a:r>
              <a:rPr lang="ru-RU" sz="1600" dirty="0" smtClean="0"/>
              <a:t>3. Получение должностным лицом, иностранным должностным лицом либо должностным лицом публичной международной организации взятки за </a:t>
            </a:r>
            <a:r>
              <a:rPr lang="ru-RU" sz="1600" u="sng" dirty="0" smtClean="0"/>
              <a:t>незаконные</a:t>
            </a:r>
            <a:r>
              <a:rPr lang="ru-RU" sz="1600" dirty="0" smtClean="0"/>
              <a:t> действия (бездействие) -</a:t>
            </a:r>
          </a:p>
          <a:p>
            <a:pPr>
              <a:buNone/>
            </a:pPr>
            <a:r>
              <a:rPr lang="ru-RU" sz="1600" dirty="0" smtClean="0"/>
              <a:t>наказывается штрафом в размере от сорокакратной до семидесятикратной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трех до семи лет со штрафом в размере сорокакратной суммы взятки.</a:t>
            </a:r>
          </a:p>
          <a:p>
            <a:pPr>
              <a:buNone/>
            </a:pPr>
            <a:r>
              <a:rPr lang="ru-RU" sz="1600" dirty="0" smtClean="0"/>
              <a:t>4. Деяния, предусмотренные </a:t>
            </a:r>
            <a:r>
              <a:rPr lang="ru-RU" sz="1600" u="sng" dirty="0" smtClean="0"/>
              <a:t>частями первой</a:t>
            </a:r>
            <a:r>
              <a:rPr lang="ru-RU" sz="1600" dirty="0" smtClean="0"/>
              <a:t> - </a:t>
            </a:r>
            <a:r>
              <a:rPr lang="ru-RU" sz="1600" u="sng" dirty="0" smtClean="0"/>
              <a:t>третьей</a:t>
            </a:r>
            <a:r>
              <a:rPr lang="ru-RU" sz="1600" dirty="0" smtClean="0"/>
              <a:t> настоящей статьи, совершенные лицом, занимающим </a:t>
            </a:r>
            <a:r>
              <a:rPr lang="ru-RU" sz="1600" u="sng" dirty="0" smtClean="0"/>
              <a:t>государственную должность Российской Федерации</a:t>
            </a:r>
            <a:r>
              <a:rPr lang="ru-RU" sz="1600" dirty="0" smtClean="0"/>
              <a:t> или государственную должность субъекта Российской Федерации, а равно главой органа местного самоуправления, -</a:t>
            </a:r>
          </a:p>
          <a:p>
            <a:pPr>
              <a:buNone/>
            </a:pPr>
            <a:r>
              <a:rPr lang="ru-RU" sz="1600" dirty="0" smtClean="0"/>
              <a:t>наказываются штрафом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пяти до десяти лет со штрафом в размере пятидесятикратной суммы взятки.</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332656"/>
            <a:ext cx="8229600" cy="5976704"/>
          </a:xfrm>
        </p:spPr>
        <p:txBody>
          <a:bodyPr>
            <a:noAutofit/>
          </a:bodyPr>
          <a:lstStyle/>
          <a:p>
            <a:pPr>
              <a:buNone/>
            </a:pPr>
            <a:r>
              <a:rPr lang="ru-RU" sz="1800" dirty="0" smtClean="0"/>
              <a:t>5. Деяния, предусмотренные </a:t>
            </a:r>
            <a:r>
              <a:rPr lang="ru-RU" sz="1800" u="sng" dirty="0" smtClean="0"/>
              <a:t>частями первой</a:t>
            </a:r>
            <a:r>
              <a:rPr lang="ru-RU" sz="1800" dirty="0" smtClean="0"/>
              <a:t>, </a:t>
            </a:r>
            <a:r>
              <a:rPr lang="ru-RU" sz="1800" u="sng" dirty="0" smtClean="0"/>
              <a:t>третьей</a:t>
            </a:r>
            <a:r>
              <a:rPr lang="ru-RU" sz="1800" dirty="0" smtClean="0"/>
              <a:t>, </a:t>
            </a:r>
            <a:r>
              <a:rPr lang="ru-RU" sz="1800" u="sng" dirty="0" smtClean="0"/>
              <a:t>четвертой</a:t>
            </a:r>
            <a:r>
              <a:rPr lang="ru-RU" sz="1800" dirty="0" smtClean="0"/>
              <a:t> настоящей статьи, если они совершены:</a:t>
            </a:r>
          </a:p>
          <a:p>
            <a:pPr>
              <a:buNone/>
            </a:pPr>
            <a:r>
              <a:rPr lang="ru-RU" sz="1800" dirty="0" smtClean="0"/>
              <a:t>(в ред. Федерального </a:t>
            </a:r>
            <a:r>
              <a:rPr lang="ru-RU" sz="1800" u="sng" dirty="0" smtClean="0"/>
              <a:t>закона</a:t>
            </a:r>
            <a:r>
              <a:rPr lang="ru-RU" sz="1800" dirty="0" smtClean="0"/>
              <a:t> от 21.11.2011 N 329-ФЗ)</a:t>
            </a:r>
          </a:p>
          <a:p>
            <a:pPr>
              <a:buNone/>
            </a:pPr>
            <a:r>
              <a:rPr lang="ru-RU" sz="1800" dirty="0" smtClean="0"/>
              <a:t>а) группой лиц по </a:t>
            </a:r>
            <a:r>
              <a:rPr lang="ru-RU" sz="1800" u="sng" dirty="0" smtClean="0"/>
              <a:t>предварительному сговору</a:t>
            </a:r>
            <a:r>
              <a:rPr lang="ru-RU" sz="1800" dirty="0" smtClean="0"/>
              <a:t> или </a:t>
            </a:r>
            <a:r>
              <a:rPr lang="ru-RU" sz="1800" u="sng" dirty="0" smtClean="0"/>
              <a:t>организованной группой</a:t>
            </a:r>
            <a:r>
              <a:rPr lang="ru-RU" sz="1800" dirty="0" smtClean="0"/>
              <a:t>;</a:t>
            </a:r>
          </a:p>
          <a:p>
            <a:pPr>
              <a:buNone/>
            </a:pPr>
            <a:r>
              <a:rPr lang="ru-RU" sz="1800" dirty="0" smtClean="0"/>
              <a:t>б) с </a:t>
            </a:r>
            <a:r>
              <a:rPr lang="ru-RU" sz="1800" u="sng" dirty="0" smtClean="0"/>
              <a:t>вымогательством</a:t>
            </a:r>
            <a:r>
              <a:rPr lang="ru-RU" sz="1800" dirty="0" smtClean="0"/>
              <a:t> взятки;</a:t>
            </a:r>
          </a:p>
          <a:p>
            <a:pPr>
              <a:buNone/>
            </a:pPr>
            <a:r>
              <a:rPr lang="ru-RU" sz="1800" dirty="0" smtClean="0"/>
              <a:t>в) </a:t>
            </a:r>
            <a:r>
              <a:rPr lang="ru-RU" sz="1800" dirty="0" err="1" smtClean="0"/>
              <a:t>в</a:t>
            </a:r>
            <a:r>
              <a:rPr lang="ru-RU" sz="1800" dirty="0" smtClean="0"/>
              <a:t> крупном размере, -</a:t>
            </a:r>
          </a:p>
          <a:p>
            <a:pPr>
              <a:buNone/>
            </a:pPr>
            <a:r>
              <a:rPr lang="ru-RU" sz="1800" dirty="0" smtClean="0"/>
              <a:t>наказываются штрафом в размере от семидесятикратной до девяностократной суммы взятки либо лишением свободы на срок от семи до двенадцати лет с лишением права занимать определенные должности или заниматься определенной деятельностью на срок до трех лет и со штрафом в размере шестидесятикратной суммы взятки.</a:t>
            </a:r>
          </a:p>
          <a:p>
            <a:pPr>
              <a:buNone/>
            </a:pPr>
            <a:r>
              <a:rPr lang="ru-RU" sz="1800" dirty="0" smtClean="0"/>
              <a:t>6. Деяния, предусмотренные </a:t>
            </a:r>
            <a:r>
              <a:rPr lang="ru-RU" sz="1800" u="sng" dirty="0" smtClean="0"/>
              <a:t>частями первой</a:t>
            </a:r>
            <a:r>
              <a:rPr lang="ru-RU" sz="1800" dirty="0" smtClean="0"/>
              <a:t>, </a:t>
            </a:r>
            <a:r>
              <a:rPr lang="ru-RU" sz="1800" u="sng" dirty="0" smtClean="0"/>
              <a:t>третьей</a:t>
            </a:r>
            <a:r>
              <a:rPr lang="ru-RU" sz="1800" dirty="0" smtClean="0"/>
              <a:t>, </a:t>
            </a:r>
            <a:r>
              <a:rPr lang="ru-RU" sz="1800" u="sng" dirty="0" smtClean="0"/>
              <a:t>четвертой</a:t>
            </a:r>
            <a:r>
              <a:rPr lang="ru-RU" sz="1800" dirty="0" smtClean="0"/>
              <a:t> и </a:t>
            </a:r>
            <a:r>
              <a:rPr lang="ru-RU" sz="1800" u="sng" dirty="0" smtClean="0"/>
              <a:t>пунктами "а"</a:t>
            </a:r>
            <a:r>
              <a:rPr lang="ru-RU" sz="1800" dirty="0" smtClean="0"/>
              <a:t> и </a:t>
            </a:r>
            <a:r>
              <a:rPr lang="ru-RU" sz="1800" u="sng" dirty="0" smtClean="0"/>
              <a:t>"б" части пятой</a:t>
            </a:r>
            <a:r>
              <a:rPr lang="ru-RU" sz="1800" dirty="0" smtClean="0"/>
              <a:t> настоящей статьи, совершенные в особо крупном размере, -</a:t>
            </a:r>
          </a:p>
          <a:p>
            <a:pPr>
              <a:buNone/>
            </a:pPr>
            <a:r>
              <a:rPr lang="ru-RU" sz="1800" dirty="0" smtClean="0"/>
              <a:t>(в ред. Федерального </a:t>
            </a:r>
            <a:r>
              <a:rPr lang="ru-RU" sz="1800" u="sng" dirty="0" smtClean="0"/>
              <a:t>закона</a:t>
            </a:r>
            <a:r>
              <a:rPr lang="ru-RU" sz="1800" dirty="0" smtClean="0"/>
              <a:t> от 21.11.2011 N 329-ФЗ)</a:t>
            </a:r>
          </a:p>
          <a:p>
            <a:pPr>
              <a:buNone/>
            </a:pPr>
            <a:r>
              <a:rPr lang="ru-RU" sz="1800" dirty="0" smtClean="0"/>
              <a:t>наказываются штрафом в размере от восьмидесятикратной до стократной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восьми до пятнадцати лет со штрафом в размере семидесятикратной суммы взятки.</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fontScale="77500" lnSpcReduction="20000"/>
          </a:bodyPr>
          <a:lstStyle/>
          <a:p>
            <a:pPr>
              <a:buNone/>
            </a:pPr>
            <a:r>
              <a:rPr lang="ru-RU" dirty="0" smtClean="0"/>
              <a:t>Примечания. 1. Значительным размером взятки в настоящей статье, </a:t>
            </a:r>
            <a:r>
              <a:rPr lang="ru-RU" u="sng" dirty="0" smtClean="0"/>
              <a:t>статьях 291</a:t>
            </a:r>
            <a:r>
              <a:rPr lang="ru-RU" dirty="0" smtClean="0"/>
              <a:t> и </a:t>
            </a:r>
            <a:r>
              <a:rPr lang="ru-RU" u="sng" dirty="0" smtClean="0"/>
              <a:t>291.1</a:t>
            </a:r>
            <a:r>
              <a:rPr lang="ru-RU" dirty="0" smtClean="0"/>
              <a:t> настоящего Кодекса признаются сумма денег, стоимость ценных бумаг, иного имущества, услуг имущественного характера, иных имущественных прав, превышающие двадцать пять тысяч рублей, крупным размером взятки - превышающие сто пятьдесят тысяч рублей, особо крупным размером взятки - превышающие один миллион рублей.</a:t>
            </a:r>
          </a:p>
          <a:p>
            <a:pPr>
              <a:buNone/>
            </a:pPr>
            <a:r>
              <a:rPr lang="ru-RU" dirty="0" smtClean="0"/>
              <a:t>2. Под иностранным должностным лицом в настоящей статье, </a:t>
            </a:r>
            <a:r>
              <a:rPr lang="ru-RU" u="sng" dirty="0" smtClean="0"/>
              <a:t>статьях 291</a:t>
            </a:r>
            <a:r>
              <a:rPr lang="ru-RU" dirty="0" smtClean="0"/>
              <a:t> и </a:t>
            </a:r>
            <a:r>
              <a:rPr lang="ru-RU" u="sng" dirty="0" smtClean="0"/>
              <a:t>291.1</a:t>
            </a:r>
            <a:r>
              <a:rPr lang="ru-RU" dirty="0" smtClean="0"/>
              <a:t> настоящего Кодекса понимается любое назначаемое или избираемое лицо, занимающее какую-либо должность в законодательном, исполнительном, административном или судебном органе иностранного государства, и любое лицо, выполняющее какую-либо публичную функцию для иностранного государства, в том числе для публичного ведомства или публичного предприятия; под должностным лицом публичной международной организации понимается международный гражданский служащий или любое лицо, которое уполномочено такой организацией действовать от ее имени.</a:t>
            </a:r>
          </a:p>
          <a:p>
            <a:pPr>
              <a:buNone/>
            </a:pPr>
            <a:endParaRPr lang="ru-RU" dirty="0" smtClean="0"/>
          </a:p>
          <a:p>
            <a:pPr>
              <a:buNone/>
            </a:pPr>
            <a:endParaRPr lang="ru-RU" dirty="0" smtClean="0"/>
          </a:p>
          <a:p>
            <a:endParaRPr lang="ru-RU" dirty="0" smtClean="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Статья 291. Дача взятки</a:t>
            </a:r>
            <a:r>
              <a:rPr lang="ru-RU" dirty="0" smtClean="0"/>
              <a:t/>
            </a:r>
            <a:br>
              <a:rPr lang="ru-RU" dirty="0" smtClean="0"/>
            </a:br>
            <a:endParaRPr lang="ru-RU" dirty="0"/>
          </a:p>
        </p:txBody>
      </p:sp>
      <p:sp>
        <p:nvSpPr>
          <p:cNvPr id="3" name="Содержимое 2"/>
          <p:cNvSpPr>
            <a:spLocks noGrp="1"/>
          </p:cNvSpPr>
          <p:nvPr>
            <p:ph idx="1"/>
          </p:nvPr>
        </p:nvSpPr>
        <p:spPr>
          <a:xfrm>
            <a:off x="457200" y="908720"/>
            <a:ext cx="8229600" cy="5688632"/>
          </a:xfrm>
        </p:spPr>
        <p:txBody>
          <a:bodyPr>
            <a:noAutofit/>
          </a:bodyPr>
          <a:lstStyle/>
          <a:p>
            <a:pPr>
              <a:buNone/>
            </a:pPr>
            <a:r>
              <a:rPr lang="ru-RU" sz="1600" dirty="0" smtClean="0"/>
              <a:t>1. Дача взятки должностному лицу, </a:t>
            </a:r>
            <a:r>
              <a:rPr lang="ru-RU" sz="1600" u="sng" dirty="0" smtClean="0"/>
              <a:t>иностранному должностному лицу</a:t>
            </a:r>
            <a:r>
              <a:rPr lang="ru-RU" sz="1600" dirty="0" smtClean="0"/>
              <a:t> либо </a:t>
            </a:r>
            <a:r>
              <a:rPr lang="ru-RU" sz="1600" u="sng" dirty="0" smtClean="0"/>
              <a:t>должностному лицу публичной международной организации</a:t>
            </a:r>
            <a:r>
              <a:rPr lang="ru-RU" sz="1600" dirty="0" smtClean="0"/>
              <a:t> лично или через посредника -</a:t>
            </a:r>
          </a:p>
          <a:p>
            <a:pPr>
              <a:buNone/>
            </a:pPr>
            <a:r>
              <a:rPr lang="ru-RU" sz="1600" dirty="0" smtClean="0"/>
              <a:t>наказывается штрафом в размере до пятисот тысяч рублей, или в размере заработной платы или иного дохода осужденного за период до одного года, или в размере от пятикратной до тридцатикратной суммы взятки, либо исправительными работами на срок до двух лет с лишением права занимать определенные должности или заниматься определенной деятельностью на срок до трех лет или без такового, либо принудительными работами на срок до трех лет, либо лишением свободы на срок до двух лет со штрафом в размере от пятикратной до десятикратной суммы взятки или без такового.</a:t>
            </a:r>
          </a:p>
          <a:p>
            <a:pPr>
              <a:buNone/>
            </a:pPr>
            <a:r>
              <a:rPr lang="ru-RU" sz="1600" dirty="0" smtClean="0"/>
              <a:t>(в ред. Федерального </a:t>
            </a:r>
            <a:r>
              <a:rPr lang="ru-RU" sz="1600" u="sng" dirty="0" smtClean="0"/>
              <a:t>закона</a:t>
            </a:r>
            <a:r>
              <a:rPr lang="ru-RU" sz="1600" dirty="0" smtClean="0"/>
              <a:t> от 08.03.2015 N 40-ФЗ)</a:t>
            </a:r>
          </a:p>
          <a:p>
            <a:pPr>
              <a:buNone/>
            </a:pPr>
            <a:r>
              <a:rPr lang="ru-RU" sz="1600" dirty="0" smtClean="0"/>
              <a:t>2. Дача взятки должностному лицу, иностранному должностному лицу либо должностному лицу публичной международной организации лично или через посредника в значительном размере -</a:t>
            </a:r>
          </a:p>
          <a:p>
            <a:pPr>
              <a:buNone/>
            </a:pPr>
            <a:r>
              <a:rPr lang="ru-RU" sz="1600" dirty="0" smtClean="0"/>
              <a:t>наказывается штрафом в размере до одного миллиона рублей, или в размере заработной платы или иного дохода осужденного за период до двух лет, или в размере от десятикратной до сорокакратной суммы взятки, либо исправительными работами на срок от одного года до двух лет с лишением права занимать определенные должности или заниматься определенной деятельностью на срок от одного года до трех лет или без такового, либо лишением свободы на срок до трех лет со штрафом в размере от пятикратной до пятнадцатикратной суммы взятки или без такового.</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832688"/>
          </a:xfrm>
        </p:spPr>
        <p:txBody>
          <a:bodyPr>
            <a:noAutofit/>
          </a:bodyPr>
          <a:lstStyle/>
          <a:p>
            <a:pPr>
              <a:buNone/>
            </a:pPr>
            <a:r>
              <a:rPr lang="ru-RU" sz="1600" dirty="0" smtClean="0"/>
              <a:t>3. Дача взятки должностному лицу, иностранному должностному лицу либо должностному лицу публичной международной организации лично или через посредника за совершение заведомо незаконных действий (бездействие) -</a:t>
            </a:r>
          </a:p>
          <a:p>
            <a:pPr>
              <a:buNone/>
            </a:pPr>
            <a:r>
              <a:rPr lang="ru-RU" sz="1600" dirty="0" smtClean="0"/>
              <a:t>наказывается штрафом в размере от тридцатикратной до шестидесятикратной суммы взятки либо лишением свободы на срок до восьми лет со штрафом в размере тридцатикратной суммы взятки.</a:t>
            </a:r>
          </a:p>
          <a:p>
            <a:pPr>
              <a:buNone/>
            </a:pPr>
            <a:r>
              <a:rPr lang="ru-RU" sz="1600" dirty="0" smtClean="0"/>
              <a:t>4. Деяния, предусмотренные </a:t>
            </a:r>
            <a:r>
              <a:rPr lang="ru-RU" sz="1600" u="sng" dirty="0" smtClean="0"/>
              <a:t>частями первой</a:t>
            </a:r>
            <a:r>
              <a:rPr lang="ru-RU" sz="1600" dirty="0" smtClean="0"/>
              <a:t> - </a:t>
            </a:r>
            <a:r>
              <a:rPr lang="ru-RU" sz="1600" u="sng" dirty="0" smtClean="0"/>
              <a:t>третьей</a:t>
            </a:r>
            <a:r>
              <a:rPr lang="ru-RU" sz="1600" dirty="0" smtClean="0"/>
              <a:t> настоящей статьи, если они совершены:</a:t>
            </a:r>
          </a:p>
          <a:p>
            <a:pPr>
              <a:buNone/>
            </a:pPr>
            <a:r>
              <a:rPr lang="ru-RU" sz="1600" dirty="0" smtClean="0"/>
              <a:t>а) группой лиц по предварительному сговору или организованной группой;</a:t>
            </a:r>
          </a:p>
          <a:p>
            <a:pPr>
              <a:buNone/>
            </a:pPr>
            <a:r>
              <a:rPr lang="ru-RU" sz="1600" dirty="0" smtClean="0"/>
              <a:t>б) в крупном размере, -</a:t>
            </a:r>
          </a:p>
          <a:p>
            <a:pPr>
              <a:buNone/>
            </a:pPr>
            <a:r>
              <a:rPr lang="ru-RU" sz="1600" dirty="0" smtClean="0"/>
              <a:t>наказываются штрафом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пяти до десяти лет со штрафом в размере шестидесятикратной суммы взятки.</a:t>
            </a:r>
          </a:p>
          <a:p>
            <a:pPr>
              <a:buNone/>
            </a:pPr>
            <a:r>
              <a:rPr lang="ru-RU" sz="1600" dirty="0" smtClean="0"/>
              <a:t>5. Деяния, предусмотренные </a:t>
            </a:r>
            <a:r>
              <a:rPr lang="ru-RU" sz="1600" u="sng" dirty="0" smtClean="0"/>
              <a:t>частями первой</a:t>
            </a:r>
            <a:r>
              <a:rPr lang="ru-RU" sz="1600" dirty="0" smtClean="0"/>
              <a:t> - </a:t>
            </a:r>
            <a:r>
              <a:rPr lang="ru-RU" sz="1600" u="sng" dirty="0" smtClean="0"/>
              <a:t>четвертой</a:t>
            </a:r>
            <a:r>
              <a:rPr lang="ru-RU" sz="1600" dirty="0" smtClean="0"/>
              <a:t> настоящей статьи, совершенные в особо крупном размере, -</a:t>
            </a:r>
          </a:p>
          <a:p>
            <a:pPr>
              <a:buNone/>
            </a:pPr>
            <a:r>
              <a:rPr lang="ru-RU" sz="1600" dirty="0" smtClean="0"/>
              <a:t>наказываются штрафом в размере от семидесятикратной до девяностократной суммы взятки либо лишением свободы на срок от семи до двенадцати лет со штрафом в размере семидесятикратной суммы взятки.</a:t>
            </a:r>
          </a:p>
          <a:p>
            <a:pPr>
              <a:buNone/>
            </a:pPr>
            <a:endParaRPr lang="ru-RU" sz="1600" dirty="0" smtClean="0"/>
          </a:p>
          <a:p>
            <a:endParaRPr lang="ru-RU" sz="16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r>
              <a:rPr lang="ru-RU" dirty="0" smtClean="0"/>
              <a:t>Примечание. Лицо, давшее взятку, освобождается от уголовной ответственности, если оно активно способствовало раскрытию и (или) расследованию преступления и либо имело место вымогательство взятки со стороны должностного лица, либо лицо после совершения преступления добровольно сообщило о даче взятки органу, имеющему право возбудить уголовное дело.</a:t>
            </a:r>
          </a:p>
          <a:p>
            <a:pPr>
              <a:buNone/>
            </a:pP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
            </a:r>
            <a:br>
              <a:rPr lang="ru-RU" sz="3100" dirty="0" smtClean="0"/>
            </a:br>
            <a:r>
              <a:rPr lang="ru-RU" sz="3100" dirty="0" smtClean="0"/>
              <a:t>Статья 291.1. Посредничество во взяточничестве</a:t>
            </a:r>
            <a:r>
              <a:rPr lang="ru-RU" dirty="0" smtClean="0"/>
              <a:t/>
            </a:r>
            <a:br>
              <a:rPr lang="ru-RU" dirty="0" smtClean="0"/>
            </a:br>
            <a:endParaRPr lang="ru-RU" dirty="0"/>
          </a:p>
        </p:txBody>
      </p:sp>
      <p:sp>
        <p:nvSpPr>
          <p:cNvPr id="3" name="Содержимое 2"/>
          <p:cNvSpPr>
            <a:spLocks noGrp="1"/>
          </p:cNvSpPr>
          <p:nvPr>
            <p:ph idx="1"/>
          </p:nvPr>
        </p:nvSpPr>
        <p:spPr>
          <a:xfrm>
            <a:off x="457200" y="1340768"/>
            <a:ext cx="8229600" cy="5256584"/>
          </a:xfrm>
        </p:spPr>
        <p:txBody>
          <a:bodyPr>
            <a:normAutofit fontScale="70000" lnSpcReduction="20000"/>
          </a:bodyPr>
          <a:lstStyle/>
          <a:p>
            <a:pPr>
              <a:buNone/>
            </a:pPr>
            <a:r>
              <a:rPr lang="ru-RU" dirty="0" smtClean="0"/>
              <a:t>1. Посредничество во взяточничестве, то есть непосредственная передача взятки по поручению взяткодателя или взяткополучателя либо иное способствование взяткодателю и (или) взяткополучателю в достижении либо реализации соглашения между ними о получении и даче взятки в </a:t>
            </a:r>
            <a:r>
              <a:rPr lang="ru-RU" u="sng" dirty="0" smtClean="0"/>
              <a:t>значительном размере</a:t>
            </a:r>
            <a:r>
              <a:rPr lang="ru-RU" dirty="0" smtClean="0"/>
              <a:t>, -</a:t>
            </a:r>
          </a:p>
          <a:p>
            <a:pPr>
              <a:buNone/>
            </a:pPr>
            <a:r>
              <a:rPr lang="ru-RU" dirty="0" smtClean="0"/>
              <a:t>наказывается штрафом в размере от двадцатикратной до сорокакратной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до пяти лет со штрафом в размере двадцатикратной суммы взятки.</a:t>
            </a:r>
          </a:p>
          <a:p>
            <a:pPr>
              <a:buNone/>
            </a:pPr>
            <a:r>
              <a:rPr lang="ru-RU" dirty="0" smtClean="0"/>
              <a:t>2. Посредничество во взяточничестве за совершение заведомо незаконных действий (бездействие) либо лицом с использованием своего служебного положения -</a:t>
            </a:r>
          </a:p>
          <a:p>
            <a:pPr>
              <a:buNone/>
            </a:pPr>
            <a:r>
              <a:rPr lang="ru-RU" dirty="0" smtClean="0"/>
              <a:t>наказывается штрафом в размере от тридцатикратной до шестидесятикратной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трех до семи лет со штрафом в размере тридцатикратной суммы взятки.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fontScale="55000" lnSpcReduction="20000"/>
          </a:bodyPr>
          <a:lstStyle/>
          <a:p>
            <a:pPr algn="just">
              <a:buNone/>
            </a:pPr>
            <a:r>
              <a:rPr lang="ru-RU" dirty="0" smtClean="0"/>
              <a:t>3. Взыскания, предусмотренные </a:t>
            </a:r>
            <a:r>
              <a:rPr lang="ru-RU" u="sng" dirty="0" smtClean="0"/>
              <a:t>статьями 14.1</a:t>
            </a:r>
            <a:r>
              <a:rPr lang="ru-RU" dirty="0" smtClean="0"/>
              <a:t>, </a:t>
            </a:r>
            <a:r>
              <a:rPr lang="ru-RU" u="sng" dirty="0" smtClean="0"/>
              <a:t>15</a:t>
            </a:r>
            <a:r>
              <a:rPr lang="ru-RU" dirty="0" smtClean="0"/>
              <a:t> и </a:t>
            </a:r>
            <a:r>
              <a:rPr lang="ru-RU" u="sng" dirty="0" smtClean="0"/>
              <a:t>27</a:t>
            </a:r>
            <a:r>
              <a:rPr lang="ru-RU" dirty="0" smtClean="0"/>
              <a:t> настоящего Федерального закона, применяются представителем нанимателя (работодателем) в порядке, установленном нормативными правовыми актами субъекта Российской Федерации и (или) муниципальными нормативными правовыми актами, на основании:</a:t>
            </a:r>
          </a:p>
          <a:p>
            <a:pPr algn="just">
              <a:buNone/>
            </a:pPr>
            <a:r>
              <a:rPr lang="ru-RU" dirty="0" smtClean="0"/>
              <a:t>1) доклада о результатах проверки, проведенной подразделением кадровой службы соответствующего муниципального органа по профилактике коррупционных и иных правонарушений;</a:t>
            </a:r>
          </a:p>
          <a:p>
            <a:pPr algn="just">
              <a:buNone/>
            </a:pPr>
            <a:r>
              <a:rPr lang="ru-RU" dirty="0" smtClean="0"/>
              <a:t>2) рекомендации комиссии по соблюдению требований к служебному поведению муниципальных служащих и урегулированию конфликта интересов в случае, если доклад о результатах проверки направлялся в комиссию;</a:t>
            </a:r>
          </a:p>
          <a:p>
            <a:pPr algn="just">
              <a:buNone/>
            </a:pPr>
            <a:r>
              <a:rPr lang="ru-RU" dirty="0" smtClean="0"/>
              <a:t>3) объяснений муниципального служащего;</a:t>
            </a:r>
          </a:p>
          <a:p>
            <a:pPr algn="just">
              <a:buNone/>
            </a:pPr>
            <a:r>
              <a:rPr lang="ru-RU" dirty="0" smtClean="0"/>
              <a:t>4) иных материалов.</a:t>
            </a:r>
          </a:p>
          <a:p>
            <a:pPr algn="just">
              <a:buNone/>
            </a:pPr>
            <a:r>
              <a:rPr lang="ru-RU" dirty="0" smtClean="0"/>
              <a:t>4. При применении взысканий, предусмотренных </a:t>
            </a:r>
            <a:r>
              <a:rPr lang="ru-RU" u="sng" dirty="0" smtClean="0"/>
              <a:t>статьями 14.1</a:t>
            </a:r>
            <a:r>
              <a:rPr lang="ru-RU" dirty="0" smtClean="0"/>
              <a:t>, </a:t>
            </a:r>
            <a:r>
              <a:rPr lang="ru-RU" u="sng" dirty="0" smtClean="0"/>
              <a:t>15</a:t>
            </a:r>
            <a:r>
              <a:rPr lang="ru-RU" dirty="0" smtClean="0"/>
              <a:t> и </a:t>
            </a:r>
            <a:r>
              <a:rPr lang="ru-RU" u="sng" dirty="0" smtClean="0"/>
              <a:t>27</a:t>
            </a:r>
            <a:r>
              <a:rPr lang="ru-RU" dirty="0" smtClean="0"/>
              <a:t> настоящего Федерального закона, учитываются характер совершенного муниципальным служащим коррупционного правонарушения, его тяжесть, обстоятельства, при которых оно совершено, соблюдение муниципальным служащим других ограничений и запретов, требований о предотвращении или об урегулировании конфликта интересов и исполнение им обязанностей, установленных в целях противодействия коррупции, а также предшествующие результаты исполнения муниципальным служащим своих должностных обязанностей.</a:t>
            </a:r>
          </a:p>
          <a:p>
            <a:pPr algn="just">
              <a:buNone/>
            </a:pPr>
            <a:r>
              <a:rPr lang="ru-RU" dirty="0" smtClean="0"/>
              <a:t>5. В акте о применении к муниципальному служащему взыскания в случае совершения им коррупционного правонарушения в качестве основания применения взыскания указывается </a:t>
            </a:r>
            <a:r>
              <a:rPr lang="ru-RU" u="sng" dirty="0" smtClean="0"/>
              <a:t>часть 1</a:t>
            </a:r>
            <a:r>
              <a:rPr lang="ru-RU" dirty="0" smtClean="0"/>
              <a:t> или </a:t>
            </a:r>
            <a:r>
              <a:rPr lang="ru-RU" u="sng" dirty="0" smtClean="0"/>
              <a:t>2</a:t>
            </a:r>
            <a:r>
              <a:rPr lang="ru-RU" dirty="0" smtClean="0"/>
              <a:t> настоящей статьи.</a:t>
            </a:r>
          </a:p>
          <a:p>
            <a:pPr algn="just">
              <a:buNone/>
            </a:pPr>
            <a:r>
              <a:rPr lang="ru-RU" dirty="0" smtClean="0"/>
              <a:t>6. Взыскания, предусмотренные </a:t>
            </a:r>
            <a:r>
              <a:rPr lang="ru-RU" u="sng" dirty="0" smtClean="0"/>
              <a:t>статьями 14.1</a:t>
            </a:r>
            <a:r>
              <a:rPr lang="ru-RU" dirty="0" smtClean="0"/>
              <a:t>, </a:t>
            </a:r>
            <a:r>
              <a:rPr lang="ru-RU" u="sng" dirty="0" smtClean="0"/>
              <a:t>15</a:t>
            </a:r>
            <a:r>
              <a:rPr lang="ru-RU" dirty="0" smtClean="0"/>
              <a:t> и </a:t>
            </a:r>
            <a:r>
              <a:rPr lang="ru-RU" u="sng" dirty="0" smtClean="0"/>
              <a:t>27</a:t>
            </a:r>
            <a:r>
              <a:rPr lang="ru-RU" dirty="0" smtClean="0"/>
              <a:t> настоящего Федерального закона, применяются в порядке и сроки, которые установлены настоящим Федеральным законом, нормативными правовыми актами субъектов Российской Федерации и (или) муниципальными нормативными правовыми актами.</a:t>
            </a:r>
          </a:p>
          <a:p>
            <a:pPr algn="just">
              <a:buNone/>
            </a:pPr>
            <a:endParaRPr lang="ru-RU" dirty="0" smtClean="0"/>
          </a:p>
          <a:p>
            <a:pPr algn="just">
              <a:buNone/>
            </a:pP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76672"/>
            <a:ext cx="8229600" cy="5832688"/>
          </a:xfrm>
        </p:spPr>
        <p:txBody>
          <a:bodyPr>
            <a:normAutofit fontScale="62500" lnSpcReduction="20000"/>
          </a:bodyPr>
          <a:lstStyle/>
          <a:p>
            <a:pPr>
              <a:buNone/>
            </a:pPr>
            <a:r>
              <a:rPr lang="ru-RU" dirty="0" smtClean="0"/>
              <a:t>3. Посредничество во взяточничестве, совершенное:</a:t>
            </a:r>
          </a:p>
          <a:p>
            <a:pPr>
              <a:buNone/>
            </a:pPr>
            <a:r>
              <a:rPr lang="ru-RU" dirty="0" smtClean="0"/>
              <a:t>а) группой лиц по предварительному сговору или организованной группой;</a:t>
            </a:r>
          </a:p>
          <a:p>
            <a:pPr>
              <a:buNone/>
            </a:pPr>
            <a:r>
              <a:rPr lang="ru-RU" dirty="0" smtClean="0"/>
              <a:t>б) в </a:t>
            </a:r>
            <a:r>
              <a:rPr lang="ru-RU" u="sng" dirty="0" smtClean="0"/>
              <a:t>крупном размере</a:t>
            </a:r>
            <a:r>
              <a:rPr lang="ru-RU" dirty="0" smtClean="0"/>
              <a:t>, -</a:t>
            </a:r>
          </a:p>
          <a:p>
            <a:pPr>
              <a:buNone/>
            </a:pPr>
            <a:r>
              <a:rPr lang="ru-RU" dirty="0" smtClean="0"/>
              <a:t>наказывается штрафом в размере от шестидесятикратной до восьмидесятикратной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семи до двенадцати лет со штрафом в размере шестидесятикратной суммы взятки.</a:t>
            </a:r>
          </a:p>
          <a:p>
            <a:pPr>
              <a:buNone/>
            </a:pPr>
            <a:r>
              <a:rPr lang="ru-RU" dirty="0" smtClean="0"/>
              <a:t>4. Посредничество во взяточничестве, совершенное в </a:t>
            </a:r>
            <a:r>
              <a:rPr lang="ru-RU" u="sng" dirty="0" smtClean="0"/>
              <a:t>особо крупном размере</a:t>
            </a:r>
            <a:r>
              <a:rPr lang="ru-RU" dirty="0" smtClean="0"/>
              <a:t>, -</a:t>
            </a:r>
          </a:p>
          <a:p>
            <a:pPr>
              <a:buNone/>
            </a:pPr>
            <a:r>
              <a:rPr lang="ru-RU" dirty="0" smtClean="0"/>
              <a:t>наказывается штрафом в размере от семидесятикратной до девяностократной суммы взятки с лишением права занимать определенные должности или заниматься определенной деятельностью на срок до трех лет либо лишением свободы на срок от семи до двенадцати лет со штрафом в размере семидесятикратной суммы взятки.</a:t>
            </a:r>
          </a:p>
          <a:p>
            <a:pPr>
              <a:buNone/>
            </a:pPr>
            <a:r>
              <a:rPr lang="ru-RU" dirty="0" smtClean="0"/>
              <a:t>5. Обещание или предложение посредничества во взяточничестве -</a:t>
            </a:r>
          </a:p>
          <a:p>
            <a:pPr>
              <a:buNone/>
            </a:pPr>
            <a:r>
              <a:rPr lang="ru-RU" dirty="0" smtClean="0"/>
              <a:t>наказывается штрафом в размере от пятнадцатикратной до семидесятикратной суммы взятки с лишением права занимать определенные должности или заниматься определенной деятельностью на срок до трех лет или штрафом в размере от двадцати пяти тысяч до пятисот миллионов рублей с лишением права занимать определенные должности или заниматься определенной деятельностью на срок до трех лет либо лишением свободы на срок до семи лет со штрафом в размере от десятикратной до шестидесятикратной суммы взятки.</a:t>
            </a:r>
          </a:p>
          <a:p>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92696"/>
            <a:ext cx="8229600" cy="5616664"/>
          </a:xfrm>
        </p:spPr>
        <p:txBody>
          <a:bodyPr/>
          <a:lstStyle/>
          <a:p>
            <a:pPr>
              <a:buNone/>
            </a:pPr>
            <a:r>
              <a:rPr lang="ru-RU" dirty="0" smtClean="0"/>
              <a:t>Примечание. Лицо, являющееся посредником во взяточничестве, освобождается от уголовной ответственности, если оно после совершения преступления активно способствовало раскрытию и (или) пресечению преступления и </a:t>
            </a:r>
            <a:r>
              <a:rPr lang="ru-RU" u="sng" dirty="0" smtClean="0"/>
              <a:t>добровольно</a:t>
            </a:r>
            <a:r>
              <a:rPr lang="ru-RU" dirty="0" smtClean="0"/>
              <a:t> сообщило органу, имеющему право возбудить уголовное дело, о посредничестве во взяточничестве.</a:t>
            </a:r>
          </a:p>
          <a:p>
            <a:pPr>
              <a:buNone/>
            </a:pPr>
            <a:endParaRPr lang="ru-RU" dirty="0" smtClean="0"/>
          </a:p>
          <a:p>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3100" dirty="0" smtClean="0"/>
              <a:t>Статья 292. Служебный подлог</a:t>
            </a:r>
            <a:r>
              <a:rPr lang="ru-RU" dirty="0" smtClean="0"/>
              <a:t/>
            </a:r>
            <a:br>
              <a:rPr lang="ru-RU" dirty="0" smtClean="0"/>
            </a:br>
            <a:endParaRPr lang="ru-RU" dirty="0"/>
          </a:p>
        </p:txBody>
      </p:sp>
      <p:sp>
        <p:nvSpPr>
          <p:cNvPr id="3" name="Содержимое 2"/>
          <p:cNvSpPr>
            <a:spLocks noGrp="1"/>
          </p:cNvSpPr>
          <p:nvPr>
            <p:ph idx="1"/>
          </p:nvPr>
        </p:nvSpPr>
        <p:spPr>
          <a:xfrm>
            <a:off x="457200" y="908720"/>
            <a:ext cx="8229600" cy="5688632"/>
          </a:xfrm>
        </p:spPr>
        <p:txBody>
          <a:bodyPr>
            <a:noAutofit/>
          </a:bodyPr>
          <a:lstStyle/>
          <a:p>
            <a:pPr>
              <a:buNone/>
            </a:pPr>
            <a:r>
              <a:rPr lang="ru-RU" sz="1550" dirty="0" smtClean="0"/>
              <a:t>1. Служебный подлог, то есть </a:t>
            </a:r>
            <a:r>
              <a:rPr lang="ru-RU" sz="1550" u="sng" dirty="0" smtClean="0"/>
              <a:t>внесение</a:t>
            </a:r>
            <a:r>
              <a:rPr lang="ru-RU" sz="1550" dirty="0" smtClean="0"/>
              <a:t> должностным лицом, а также государственным служащим или муниципальным служащим, не являющимся должностным лицом, в официальные документы заведомо ложных сведений, а равно внесение в указанные документы исправлений, искажающих их действительное содержание, если эти деяния совершены из корыстной или иной личной заинтересованности (при отсутствии признаков преступления, предусмотренного </a:t>
            </a:r>
            <a:r>
              <a:rPr lang="ru-RU" sz="1550" u="sng" dirty="0" smtClean="0"/>
              <a:t>частью первой статьи 292.1</a:t>
            </a:r>
            <a:r>
              <a:rPr lang="ru-RU" sz="1550" dirty="0" smtClean="0"/>
              <a:t> настоящего Кодекса), -</a:t>
            </a:r>
          </a:p>
          <a:p>
            <a:pPr>
              <a:buNone/>
            </a:pPr>
            <a:r>
              <a:rPr lang="ru-RU" sz="1550" dirty="0" smtClean="0"/>
              <a:t>(в ред. Федеральных законов от 08.04.2008 </a:t>
            </a:r>
            <a:r>
              <a:rPr lang="ru-RU" sz="1550" u="sng" dirty="0" smtClean="0"/>
              <a:t>N 43-ФЗ</a:t>
            </a:r>
            <a:r>
              <a:rPr lang="ru-RU" sz="1550" dirty="0" smtClean="0"/>
              <a:t>, от 05.05.2014 </a:t>
            </a:r>
            <a:r>
              <a:rPr lang="ru-RU" sz="1550" u="sng" dirty="0" smtClean="0"/>
              <a:t>N 96-ФЗ</a:t>
            </a:r>
            <a:r>
              <a:rPr lang="ru-RU" sz="1550" dirty="0" smtClean="0"/>
              <a:t>)</a:t>
            </a:r>
          </a:p>
          <a:p>
            <a:pPr>
              <a:buNone/>
            </a:pPr>
            <a:r>
              <a:rPr lang="ru-RU" sz="1550" dirty="0" smtClean="0"/>
              <a:t>наказываются штрафом в размере до восьмидесяти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исправительными работами на срок до двух лет, либо принудительными работами на срок до двух лет, либо арестом на срок до шести месяцев, либо лишением свободы на срок до двух лет.</a:t>
            </a:r>
          </a:p>
          <a:p>
            <a:pPr>
              <a:buNone/>
            </a:pPr>
            <a:r>
              <a:rPr lang="ru-RU" sz="1550" dirty="0" smtClean="0"/>
              <a:t>(в ред. Федерального </a:t>
            </a:r>
            <a:r>
              <a:rPr lang="ru-RU" sz="1550" u="sng" dirty="0" smtClean="0"/>
              <a:t>закона</a:t>
            </a:r>
            <a:r>
              <a:rPr lang="ru-RU" sz="1550" dirty="0" smtClean="0"/>
              <a:t> от 07.12.2011 N 420-ФЗ)</a:t>
            </a:r>
          </a:p>
          <a:p>
            <a:pPr>
              <a:buNone/>
            </a:pPr>
            <a:r>
              <a:rPr lang="ru-RU" sz="1550" dirty="0" smtClean="0"/>
              <a:t>2. Те же деяния, повлекшие существенное нарушение прав и законных интересов граждан или организаций либо охраняемых законом интересов общества или государства, -</a:t>
            </a:r>
          </a:p>
          <a:p>
            <a:pPr>
              <a:buNone/>
            </a:pPr>
            <a:r>
              <a:rPr lang="ru-RU" sz="1550" dirty="0" smtClean="0"/>
              <a:t>наказываются штрафом в размере от ста тысяч до пятисот тысяч рублей или в размере заработной платы или иного дохода осужденного за период от одного года до трех лет, либо принудительными работами на срок до четырех лет с лишением права занимать определенные должности или заниматься определенной деятельностью на срок до трех лет или без такового, либо лишением свободы на срок до четырех лет с лишением права занимать определенные должности или заниматься определенной деятельностью на срок до трех лет или без такового.</a:t>
            </a:r>
          </a:p>
          <a:p>
            <a:pPr>
              <a:buNone/>
            </a:pPr>
            <a:endParaRPr lang="ru-RU" sz="155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188640"/>
            <a:ext cx="8229600" cy="1512168"/>
          </a:xfrm>
        </p:spPr>
        <p:txBody>
          <a:bodyPr>
            <a:normAutofit fontScale="90000"/>
          </a:bodyPr>
          <a:lstStyle/>
          <a:p>
            <a:r>
              <a:rPr lang="ru-RU" sz="2000" dirty="0" smtClean="0"/>
              <a:t/>
            </a:r>
            <a:br>
              <a:rPr lang="ru-RU" sz="2000" dirty="0" smtClean="0"/>
            </a:br>
            <a:r>
              <a:rPr lang="ru-RU" sz="2000" dirty="0" smtClean="0"/>
              <a:t>Статья 292.1. Незаконная выдача паспорта гражданина Российской Федерации, а равно внесение заведомо ложных сведений в документы, повлекшее незаконное приобретение гражданства Российской Федерации</a:t>
            </a:r>
            <a:r>
              <a:rPr lang="ru-RU" dirty="0" smtClean="0"/>
              <a:t/>
            </a:r>
            <a:br>
              <a:rPr lang="ru-RU" dirty="0" smtClean="0"/>
            </a:br>
            <a:endParaRPr lang="ru-RU" dirty="0"/>
          </a:p>
        </p:txBody>
      </p:sp>
      <p:sp>
        <p:nvSpPr>
          <p:cNvPr id="3" name="Содержимое 2"/>
          <p:cNvSpPr>
            <a:spLocks noGrp="1"/>
          </p:cNvSpPr>
          <p:nvPr>
            <p:ph idx="1"/>
          </p:nvPr>
        </p:nvSpPr>
        <p:spPr>
          <a:xfrm>
            <a:off x="467544" y="1700808"/>
            <a:ext cx="8229600" cy="4968552"/>
          </a:xfrm>
        </p:spPr>
        <p:txBody>
          <a:bodyPr>
            <a:noAutofit/>
          </a:bodyPr>
          <a:lstStyle/>
          <a:p>
            <a:pPr>
              <a:buNone/>
            </a:pPr>
            <a:r>
              <a:rPr lang="ru-RU" sz="1400" dirty="0" smtClean="0"/>
              <a:t>1. Незаконная выдача должностным лицом или государственным служащим паспорта гражданина Российской Федерации иностранному гражданину или лицу без гражданства, а равно внесение должностным лицом, а также государственным служащим или муниципальным служащим, не являющимся должностным лицом, заведомо ложных сведений в документы, повлекшее незаконное приобретение гражданства Российской Федерации, -</a:t>
            </a:r>
          </a:p>
          <a:p>
            <a:pPr>
              <a:buNone/>
            </a:pPr>
            <a:r>
              <a:rPr lang="ru-RU" sz="1400" dirty="0" smtClean="0"/>
              <a:t>(в ред. Федерального </a:t>
            </a:r>
            <a:r>
              <a:rPr lang="ru-RU" sz="1400" u="sng" dirty="0" smtClean="0"/>
              <a:t>закона</a:t>
            </a:r>
            <a:r>
              <a:rPr lang="ru-RU" sz="1400" dirty="0" smtClean="0"/>
              <a:t> от 05.05.2014 N 96-ФЗ)</a:t>
            </a:r>
          </a:p>
          <a:p>
            <a:pPr>
              <a:buNone/>
            </a:pPr>
            <a:r>
              <a:rPr lang="ru-RU" sz="1400" dirty="0" smtClean="0"/>
              <a:t>наказываются штрафом в размере до трехсот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исправительными работами на срок до двух лет, либо лишением права занимать определенные должности или заниматься определенной деятельностью на срок до трех лет, либо принудительными работами на срок до пяти лет, либо лишением свободы на тот же срок.</a:t>
            </a:r>
          </a:p>
          <a:p>
            <a:pPr>
              <a:buNone/>
            </a:pPr>
            <a:r>
              <a:rPr lang="ru-RU" sz="1400" dirty="0" smtClean="0"/>
              <a:t>2. Неисполнение или ненадлежащее исполнение должностным лицом или государственным служащим своих обязанностей вследствие недобросовестного или небрежного отношения к службе, если это повлекло незаконную выдачу паспорта гражданина Российской Федерации иностранному гражданину или лицу без гражданства либо незаконное приобретение гражданства Российской Федерации, -</a:t>
            </a:r>
          </a:p>
          <a:p>
            <a:pPr>
              <a:buNone/>
            </a:pPr>
            <a:r>
              <a:rPr lang="ru-RU" sz="1400" dirty="0" smtClean="0"/>
              <a:t>наказывается штрафом в размере до трехсот тысяч рублей или в размере заработной платы или иного дохода осужденного за период до шести месяцев, либо обязательными работами на срок до четырехсот восьмидесяти часов, либо исправительными работами на срок до двух лет, либо лишением права занимать определенные должности или заниматься определенной деятельностью на срок до трех лет.</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p>
            <a:pPr>
              <a:buNone/>
            </a:pPr>
            <a:endParaRPr lang="ru-RU" dirty="0" smtClean="0"/>
          </a:p>
          <a:p>
            <a:pPr>
              <a:buNone/>
            </a:pPr>
            <a:endParaRPr lang="ru-RU" dirty="0" smtClean="0"/>
          </a:p>
          <a:p>
            <a:pPr algn="ctr">
              <a:buNone/>
            </a:pPr>
            <a:r>
              <a:rPr lang="ru-RU" dirty="0" smtClean="0">
                <a:solidFill>
                  <a:srgbClr val="FF0000"/>
                </a:solidFill>
              </a:rPr>
              <a:t>Спасибо за внимание!</a:t>
            </a:r>
          </a:p>
          <a:p>
            <a:pPr>
              <a:buNone/>
            </a:pPr>
            <a:endParaRPr lang="ru-RU" dirty="0" smtClean="0"/>
          </a:p>
          <a:p>
            <a:pPr>
              <a:buNone/>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Административная ответственность за совершение коррупционных правонарушений</a:t>
            </a:r>
            <a:endParaRPr lang="ru-RU" sz="2800" dirty="0"/>
          </a:p>
        </p:txBody>
      </p:sp>
      <p:sp>
        <p:nvSpPr>
          <p:cNvPr id="3" name="Содержимое 2"/>
          <p:cNvSpPr>
            <a:spLocks noGrp="1"/>
          </p:cNvSpPr>
          <p:nvPr>
            <p:ph idx="1"/>
          </p:nvPr>
        </p:nvSpPr>
        <p:spPr>
          <a:xfrm>
            <a:off x="457200" y="1600200"/>
            <a:ext cx="8229600" cy="4853136"/>
          </a:xfrm>
        </p:spPr>
        <p:txBody>
          <a:bodyPr>
            <a:noAutofit/>
          </a:bodyPr>
          <a:lstStyle/>
          <a:p>
            <a:pPr>
              <a:buNone/>
            </a:pPr>
            <a:r>
              <a:rPr lang="ru-RU" sz="1600" dirty="0" smtClean="0">
                <a:solidFill>
                  <a:srgbClr val="FF0000"/>
                </a:solidFill>
              </a:rPr>
              <a:t>Статья 19.28. Незаконное вознаграждение от имени юридического лица</a:t>
            </a:r>
          </a:p>
          <a:p>
            <a:pPr>
              <a:buNone/>
            </a:pPr>
            <a:r>
              <a:rPr lang="ru-RU" sz="1600" dirty="0" smtClean="0"/>
              <a:t>(в ред. Федерального </a:t>
            </a:r>
            <a:r>
              <a:rPr lang="ru-RU" sz="1600" u="sng" dirty="0" smtClean="0"/>
              <a:t>закона</a:t>
            </a:r>
            <a:r>
              <a:rPr lang="ru-RU" sz="1600" dirty="0" smtClean="0"/>
              <a:t> от 04.05.2011 N 97-ФЗ)</a:t>
            </a:r>
          </a:p>
          <a:p>
            <a:pPr>
              <a:buNone/>
            </a:pPr>
            <a:r>
              <a:rPr lang="ru-RU" sz="1600" dirty="0" smtClean="0"/>
              <a:t>1. Незаконные передача, предложение или обещание от имени или в интересах юридического лица должностному лицу, лицу, выполняющему управленческие функции в коммерческой или иной организации, иностранному должностному лицу либо должностному лицу публичной международной организации денег, ценных бумаг, иного имущества, оказание ему услуг имущественного характера, предоставление имущественных прав за совершение в интересах данного юридического лица должностным лицом, лицом, выполняющим управленческие функции в коммерческой или иной организации, иностранным должностным лицом либо должностным лицом публичной международной организации действия (бездействие), связанного с занимаемым ими служебным положением, -</a:t>
            </a:r>
          </a:p>
          <a:p>
            <a:pPr>
              <a:buNone/>
            </a:pPr>
            <a:r>
              <a:rPr lang="ru-RU" sz="1600" dirty="0" smtClean="0"/>
              <a:t>влечет наложение административного штрафа на юридических лиц в размере до </a:t>
            </a:r>
            <a:r>
              <a:rPr lang="ru-RU" sz="1600" dirty="0" smtClean="0">
                <a:solidFill>
                  <a:srgbClr val="FF0000"/>
                </a:solidFill>
              </a:rPr>
              <a:t>трехкратной суммы</a:t>
            </a:r>
            <a:r>
              <a:rPr lang="ru-RU" sz="1600" dirty="0" smtClean="0"/>
              <a:t> 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 </a:t>
            </a:r>
            <a:r>
              <a:rPr lang="ru-RU" sz="1600" dirty="0" smtClean="0">
                <a:solidFill>
                  <a:srgbClr val="FF0000"/>
                </a:solidFill>
              </a:rPr>
              <a:t>но не менее одного миллиона рублей с конфискацией </a:t>
            </a:r>
            <a:r>
              <a:rPr lang="ru-RU" sz="1600" dirty="0" smtClean="0"/>
              <a:t>денег, ценных бумаг, иного имущества или стоимости услуг имущественного характера, иных имущественных прав.</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48680"/>
            <a:ext cx="8229600" cy="5760680"/>
          </a:xfrm>
        </p:spPr>
        <p:txBody>
          <a:bodyPr>
            <a:normAutofit/>
          </a:bodyPr>
          <a:lstStyle/>
          <a:p>
            <a:pPr>
              <a:buNone/>
            </a:pPr>
            <a:r>
              <a:rPr lang="ru-RU" sz="1800" dirty="0" smtClean="0"/>
              <a:t>2. Действия, предусмотренные </a:t>
            </a:r>
            <a:r>
              <a:rPr lang="ru-RU" sz="1800" u="sng" dirty="0" smtClean="0"/>
              <a:t>частью 1</a:t>
            </a:r>
            <a:r>
              <a:rPr lang="ru-RU" sz="1800" dirty="0" smtClean="0"/>
              <a:t> настоящей статьи, совершенные </a:t>
            </a:r>
            <a:r>
              <a:rPr lang="ru-RU" sz="1800" dirty="0" smtClean="0">
                <a:solidFill>
                  <a:srgbClr val="FF0000"/>
                </a:solidFill>
              </a:rPr>
              <a:t>в крупном размере</a:t>
            </a:r>
            <a:r>
              <a:rPr lang="ru-RU" sz="1800" dirty="0" smtClean="0"/>
              <a:t>, -</a:t>
            </a:r>
          </a:p>
          <a:p>
            <a:pPr>
              <a:buNone/>
            </a:pPr>
            <a:r>
              <a:rPr lang="ru-RU" sz="1800" dirty="0" smtClean="0"/>
              <a:t>влекут наложение административного штрафа на юридических лиц до </a:t>
            </a:r>
            <a:r>
              <a:rPr lang="ru-RU" sz="1800" dirty="0" smtClean="0">
                <a:solidFill>
                  <a:srgbClr val="FF0000"/>
                </a:solidFill>
              </a:rPr>
              <a:t>тридцатикратного размера </a:t>
            </a:r>
            <a:r>
              <a:rPr lang="ru-RU" sz="1800" dirty="0" smtClean="0"/>
              <a:t>суммы 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a:t>
            </a:r>
            <a:r>
              <a:rPr lang="ru-RU" sz="1800" dirty="0" smtClean="0">
                <a:solidFill>
                  <a:srgbClr val="FF0000"/>
                </a:solidFill>
              </a:rPr>
              <a:t> но не менее двадцати миллионов рублей с конфискацией</a:t>
            </a:r>
            <a:r>
              <a:rPr lang="ru-RU" sz="1800" dirty="0" smtClean="0"/>
              <a:t> денег, ценных бумаг, иного имущества или стоимости услуг имущественного характера, иных имущественных прав.</a:t>
            </a:r>
          </a:p>
          <a:p>
            <a:pPr>
              <a:buNone/>
            </a:pPr>
            <a:r>
              <a:rPr lang="ru-RU" sz="1800" dirty="0" smtClean="0"/>
              <a:t>3. Действия, предусмотренные </a:t>
            </a:r>
            <a:r>
              <a:rPr lang="ru-RU" sz="1800" u="sng" dirty="0" smtClean="0"/>
              <a:t>частью 1</a:t>
            </a:r>
            <a:r>
              <a:rPr lang="ru-RU" sz="1800" dirty="0" smtClean="0"/>
              <a:t> настоящей статьи, совершенные в </a:t>
            </a:r>
            <a:r>
              <a:rPr lang="ru-RU" sz="1800" dirty="0" smtClean="0">
                <a:solidFill>
                  <a:srgbClr val="FF0000"/>
                </a:solidFill>
              </a:rPr>
              <a:t>особо крупном размере</a:t>
            </a:r>
            <a:r>
              <a:rPr lang="ru-RU" sz="1800" dirty="0" smtClean="0"/>
              <a:t>, -</a:t>
            </a:r>
          </a:p>
          <a:p>
            <a:pPr>
              <a:buNone/>
            </a:pPr>
            <a:r>
              <a:rPr lang="ru-RU" sz="1800" dirty="0" smtClean="0"/>
              <a:t>влекут наложение административного штрафа на юридических лиц в размере до </a:t>
            </a:r>
            <a:r>
              <a:rPr lang="ru-RU" sz="1800" dirty="0" smtClean="0">
                <a:solidFill>
                  <a:srgbClr val="FF0000"/>
                </a:solidFill>
              </a:rPr>
              <a:t>стократной суммы </a:t>
            </a:r>
            <a:r>
              <a:rPr lang="ru-RU" sz="1800" dirty="0" smtClean="0"/>
              <a:t>денежных средств, стоимости ценных бумаг, иного имущества, услуг имущественного характера, иных имущественных прав, незаконно переданных или оказанных либо обещанных или предложенных от имени юридического лица, </a:t>
            </a:r>
            <a:r>
              <a:rPr lang="ru-RU" sz="1800" dirty="0" smtClean="0">
                <a:solidFill>
                  <a:srgbClr val="FF0000"/>
                </a:solidFill>
              </a:rPr>
              <a:t>но не менее ста миллионов рублей с конфискацией</a:t>
            </a:r>
            <a:r>
              <a:rPr lang="ru-RU" sz="1800" dirty="0" smtClean="0"/>
              <a:t> денег, ценных бумаг, иного имущества или стоимости услуг имущественного характера, иных имущественных прав.</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620688"/>
            <a:ext cx="8229600" cy="5688672"/>
          </a:xfrm>
        </p:spPr>
        <p:txBody>
          <a:bodyPr>
            <a:normAutofit fontScale="62500" lnSpcReduction="20000"/>
          </a:bodyPr>
          <a:lstStyle/>
          <a:p>
            <a:pPr>
              <a:buNone/>
            </a:pPr>
            <a:r>
              <a:rPr lang="ru-RU" dirty="0" smtClean="0"/>
              <a:t>Примечания:</a:t>
            </a:r>
          </a:p>
          <a:p>
            <a:pPr>
              <a:buNone/>
            </a:pPr>
            <a:r>
              <a:rPr lang="ru-RU" dirty="0" smtClean="0"/>
              <a:t>1. В настоящей статье под должностным лицом понимаются лица, указанные в </a:t>
            </a:r>
            <a:r>
              <a:rPr lang="ru-RU" u="sng" dirty="0" smtClean="0"/>
              <a:t>примечаниях 1</a:t>
            </a:r>
            <a:r>
              <a:rPr lang="ru-RU" dirty="0" smtClean="0"/>
              <a:t> - </a:t>
            </a:r>
            <a:r>
              <a:rPr lang="ru-RU" u="sng" dirty="0" smtClean="0"/>
              <a:t>3 к статье 285</a:t>
            </a:r>
            <a:r>
              <a:rPr lang="ru-RU" dirty="0" smtClean="0"/>
              <a:t> Уголовного кодекса Российской Федерации.</a:t>
            </a:r>
          </a:p>
          <a:p>
            <a:pPr>
              <a:buNone/>
            </a:pPr>
            <a:r>
              <a:rPr lang="ru-RU" dirty="0" smtClean="0"/>
              <a:t>2. В настоящей статье под лицом, выполняющим управленческие функции в коммерческой или иной организации, понимается лицо, указанное в </a:t>
            </a:r>
            <a:r>
              <a:rPr lang="ru-RU" u="sng" dirty="0" smtClean="0"/>
              <a:t>примечании 1 к статье 201</a:t>
            </a:r>
            <a:r>
              <a:rPr lang="ru-RU" dirty="0" smtClean="0"/>
              <a:t> Уголовного кодекса Российской Федерации.</a:t>
            </a:r>
          </a:p>
          <a:p>
            <a:pPr>
              <a:buNone/>
            </a:pPr>
            <a:r>
              <a:rPr lang="ru-RU" dirty="0" smtClean="0"/>
              <a:t>3. В настоящей статье под иностранным должностным лицом понимается любое назначаемое или избираемое лицо, занимающее какую-либо должность в законодательном, исполнительном, административном или судебном органе иностранного государства, и любое лицо, выполняющее какую-либо публичную функцию для иностранного государства, в том числе для публичного ведомства или публичного предприятия; под должностным лицом публичной международной организации понимается международный гражданский служащий или любое лицо, которое уполномочено такой организацией действовать от ее имени.</a:t>
            </a:r>
          </a:p>
          <a:p>
            <a:pPr>
              <a:buNone/>
            </a:pPr>
            <a:r>
              <a:rPr lang="ru-RU" dirty="0" smtClean="0"/>
              <a:t>4. В настоящей статье крупным размером признаются сумма денег, стоимость ценных бумаг, иного имущества, услуг имущественного характера, иных имущественных прав, превышающие один миллион рублей, особо крупным размером - превышающие двадцать миллионов рублей.</a:t>
            </a:r>
          </a:p>
          <a:p>
            <a:pPr>
              <a:buNone/>
            </a:pPr>
            <a:r>
              <a:rPr lang="ru-RU" dirty="0" smtClean="0"/>
              <a:t/>
            </a:r>
            <a:br>
              <a:rPr lang="ru-RU" dirty="0" smtClean="0"/>
            </a:br>
            <a:endParaRPr lang="ru-RU" dirty="0" smtClean="0"/>
          </a:p>
          <a:p>
            <a:pPr>
              <a:buNone/>
            </a:pPr>
            <a:endParaRPr lang="ru-RU" dirty="0" smtClean="0"/>
          </a:p>
          <a:p>
            <a:endParaRPr lang="ru-RU" dirty="0" smtClean="0"/>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1600" dirty="0" smtClean="0">
                <a:solidFill>
                  <a:srgbClr val="FF0000"/>
                </a:solidFill>
              </a:rPr>
              <a:t>Статья 19.29. Незаконное привлечение к трудовой деятельности либо к выполнению работ или оказанию услуг государственного или муниципального служащего либо бывшего государственного или муниципального служащего</a:t>
            </a:r>
            <a:endParaRPr lang="ru-RU" sz="1600" dirty="0"/>
          </a:p>
        </p:txBody>
      </p:sp>
      <p:sp>
        <p:nvSpPr>
          <p:cNvPr id="3" name="Содержимое 2"/>
          <p:cNvSpPr>
            <a:spLocks noGrp="1"/>
          </p:cNvSpPr>
          <p:nvPr>
            <p:ph idx="1"/>
          </p:nvPr>
        </p:nvSpPr>
        <p:spPr/>
        <p:txBody>
          <a:bodyPr>
            <a:normAutofit fontScale="77500" lnSpcReduction="20000"/>
          </a:bodyPr>
          <a:lstStyle/>
          <a:p>
            <a:pPr>
              <a:buNone/>
            </a:pPr>
            <a:r>
              <a:rPr lang="ru-RU" dirty="0" smtClean="0">
                <a:hlinkClick r:id="rId2"/>
              </a:rPr>
              <a:t>Привлечение работодателем либо заказчиком работ (услуг) к трудовой деятельности на условиях трудового договора либо к выполнению работ или оказанию услуг на условиях гражданско-правового договора государственного или муниципального служащего, замещающего должность, включенную в </a:t>
            </a:r>
            <a:r>
              <a:rPr lang="ru-RU" dirty="0" smtClean="0">
                <a:hlinkClick r:id="rId3"/>
              </a:rPr>
              <a:t>перечень, установленный нормативными правовыми актами, либо бывшего государственного или муниципального служащего, замещавшего такую должность, с нарушением требований, предусмотренных Федеральным </a:t>
            </a:r>
            <a:r>
              <a:rPr lang="ru-RU" dirty="0" smtClean="0">
                <a:hlinkClick r:id="rId4"/>
              </a:rPr>
              <a:t>законом от 25 декабря 2008 года N 273-ФЗ "О противодействии коррупции", -</a:t>
            </a:r>
          </a:p>
          <a:p>
            <a:pPr>
              <a:buNone/>
            </a:pPr>
            <a:r>
              <a:rPr lang="ru-RU" dirty="0" smtClean="0"/>
              <a:t>влечет наложение административного штрафа на граждан в размере от двух тысяч до четырех тысяч рублей; на должностных лиц - от двадцати тысяч до пятидесяти тысяч рублей; на юридических лиц - от ста тысяч до пятисот тысяч рублей.</a:t>
            </a: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t>Гражданско-правовая ответственность за совершение коррупционных деликтов</a:t>
            </a:r>
            <a:endParaRPr lang="ru-RU" sz="2800" dirty="0"/>
          </a:p>
        </p:txBody>
      </p:sp>
      <p:sp>
        <p:nvSpPr>
          <p:cNvPr id="3" name="Содержимое 2"/>
          <p:cNvSpPr>
            <a:spLocks noGrp="1"/>
          </p:cNvSpPr>
          <p:nvPr>
            <p:ph idx="1"/>
          </p:nvPr>
        </p:nvSpPr>
        <p:spPr/>
        <p:txBody>
          <a:bodyPr>
            <a:normAutofit fontScale="62500" lnSpcReduction="20000"/>
          </a:bodyPr>
          <a:lstStyle/>
          <a:p>
            <a:pPr>
              <a:buNone/>
            </a:pPr>
            <a:r>
              <a:rPr lang="ru-RU" dirty="0" smtClean="0">
                <a:solidFill>
                  <a:srgbClr val="FF0000"/>
                </a:solidFill>
                <a:latin typeface="Times New Roman" pitchFamily="18" charset="0"/>
              </a:rPr>
              <a:t>Сообщения о получении подарка, сдаче и оценке подарка, реализации (выкупе</a:t>
            </a:r>
            <a:r>
              <a:rPr lang="ru-RU" dirty="0" smtClean="0">
                <a:latin typeface="Times New Roman" pitchFamily="18" charset="0"/>
              </a:rPr>
              <a:t>) </a:t>
            </a:r>
            <a:r>
              <a:rPr lang="ru-RU" dirty="0" smtClean="0">
                <a:solidFill>
                  <a:srgbClr val="FF0000"/>
                </a:solidFill>
                <a:latin typeface="Times New Roman" pitchFamily="18" charset="0"/>
              </a:rPr>
              <a:t>и зачислении средств, вырученных от его реализации: </a:t>
            </a:r>
          </a:p>
          <a:p>
            <a:pPr>
              <a:buNone/>
            </a:pPr>
            <a:endParaRPr lang="ru-RU" dirty="0" smtClean="0">
              <a:solidFill>
                <a:srgbClr val="FF0000"/>
              </a:solidFill>
              <a:latin typeface="Times New Roman" pitchFamily="18" charset="0"/>
            </a:endParaRPr>
          </a:p>
          <a:p>
            <a:pPr>
              <a:lnSpc>
                <a:spcPct val="80000"/>
              </a:lnSpc>
              <a:buNone/>
            </a:pPr>
            <a:r>
              <a:rPr lang="ru-RU" dirty="0" smtClean="0">
                <a:latin typeface="Times New Roman" pitchFamily="18" charset="0"/>
              </a:rPr>
              <a:t>а) подарок, полученный в связи с протокольными мероприятиями, служебными командировками и другими официальными мероприятиями, – подарок, полученный лицом, замещающим государственную должность, гражданским служащим от физических (юридических) лиц, которые осуществляют дарение исходя из должностного положения одаряемого или исполнения им служебных (должностных) обязанностей, за исключением канцелярских принадлежностей, которые в рамках протокольных мероприятий, служебных командировок и других официальных мероприятий предоставлены каждому участнику указанных мероприятий в целях исполнения им своих служебных (должностных) обязанностей, цветов и ценных подарков, которые вручены в качестве поощрения (награды) (далее – подарок);</a:t>
            </a:r>
          </a:p>
          <a:p>
            <a:pPr>
              <a:lnSpc>
                <a:spcPct val="80000"/>
              </a:lnSpc>
              <a:buNone/>
            </a:pPr>
            <a:r>
              <a:rPr lang="ru-RU" dirty="0" smtClean="0">
                <a:latin typeface="Times New Roman" pitchFamily="18" charset="0"/>
              </a:rPr>
              <a:t>б) получение подарка в связи с должностным положением или в связи с исполнением служебных (должностных) обязанностей – получение лицом, замещающим государственную должность, гражданским служащим лично или через посредника от физических (юридических) лиц подарка в рамках осуществления деятельности, предусмотренной должностным регламентом, а также в связи с исполнением служебных (должностных) обязанностей в случаях, установленных федеральными законами, законами автономного округа и иными нормативными актами, определяющими особенности правового положения и специфику профессиональной служебной деятельности указанных лиц.</a:t>
            </a:r>
          </a:p>
          <a:p>
            <a:pPr>
              <a:buNone/>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dirty="0" smtClean="0">
                <a:latin typeface="Times New Roman" pitchFamily="18" charset="0"/>
              </a:rPr>
              <a:t>Сроки уведомления о получении подарка</a:t>
            </a:r>
            <a:endParaRPr lang="ru-RU" sz="2800" dirty="0"/>
          </a:p>
        </p:txBody>
      </p:sp>
      <p:sp>
        <p:nvSpPr>
          <p:cNvPr id="3" name="Содержимое 2"/>
          <p:cNvSpPr>
            <a:spLocks noGrp="1"/>
          </p:cNvSpPr>
          <p:nvPr>
            <p:ph idx="1"/>
          </p:nvPr>
        </p:nvSpPr>
        <p:spPr/>
        <p:txBody>
          <a:bodyPr>
            <a:normAutofit fontScale="77500" lnSpcReduction="20000"/>
          </a:bodyPr>
          <a:lstStyle/>
          <a:p>
            <a:pPr>
              <a:lnSpc>
                <a:spcPct val="80000"/>
              </a:lnSpc>
              <a:buNone/>
            </a:pPr>
            <a:r>
              <a:rPr lang="ru-RU" dirty="0" smtClean="0">
                <a:latin typeface="Times New Roman" pitchFamily="18" charset="0"/>
              </a:rPr>
              <a:t>Уведомление о получении подарка в связи с должностным положением или исполнением служебных (должностных) обязанностей, составленное согласно приложению к настоящему Положению, представляется лицом, замещающим государственную должность, гражданским служащим </a:t>
            </a:r>
            <a:r>
              <a:rPr lang="ru-RU" dirty="0" smtClean="0">
                <a:solidFill>
                  <a:srgbClr val="B41D04"/>
                </a:solidFill>
                <a:latin typeface="Times New Roman" pitchFamily="18" charset="0"/>
              </a:rPr>
              <a:t>не позднее 3 рабочих дней со дня получения подарка</a:t>
            </a:r>
            <a:r>
              <a:rPr lang="ru-RU" dirty="0" smtClean="0">
                <a:latin typeface="Times New Roman" pitchFamily="18" charset="0"/>
              </a:rPr>
              <a:t> в уполномоченное структурное подразделение государственного органа, в штатное расписание которого включена их должность.</a:t>
            </a:r>
          </a:p>
          <a:p>
            <a:pPr>
              <a:lnSpc>
                <a:spcPct val="80000"/>
              </a:lnSpc>
              <a:buNone/>
            </a:pPr>
            <a:r>
              <a:rPr lang="ru-RU" dirty="0" smtClean="0">
                <a:latin typeface="Times New Roman" pitchFamily="18" charset="0"/>
              </a:rPr>
              <a:t>К уведомлению прилагаются документы (при их наличии), подтверждающие стоимость подарка (кассовый чек, товарный чек, иной документ об оплате (приобретении) подарка).</a:t>
            </a:r>
          </a:p>
          <a:p>
            <a:pPr>
              <a:lnSpc>
                <a:spcPct val="80000"/>
              </a:lnSpc>
              <a:buNone/>
            </a:pPr>
            <a:r>
              <a:rPr lang="ru-RU" dirty="0" smtClean="0">
                <a:latin typeface="Times New Roman" pitchFamily="18" charset="0"/>
              </a:rPr>
              <a:t>В случае если подарок получен </a:t>
            </a:r>
            <a:r>
              <a:rPr lang="ru-RU" dirty="0" smtClean="0">
                <a:solidFill>
                  <a:srgbClr val="B41D04"/>
                </a:solidFill>
                <a:latin typeface="Times New Roman" pitchFamily="18" charset="0"/>
              </a:rPr>
              <a:t>во время служебной командировки, уведомление представляется не позднее 3 рабочих дней со дня возвращения</a:t>
            </a:r>
            <a:r>
              <a:rPr lang="ru-RU" dirty="0" smtClean="0">
                <a:latin typeface="Times New Roman" pitchFamily="18" charset="0"/>
              </a:rPr>
              <a:t> лица, замещающего государственную должность, гражданского служащего, получивших подарок, из служебной командировки.</a:t>
            </a:r>
          </a:p>
          <a:p>
            <a:pPr>
              <a:lnSpc>
                <a:spcPct val="80000"/>
              </a:lnSpc>
              <a:buNone/>
            </a:pPr>
            <a:r>
              <a:rPr lang="ru-RU" dirty="0" smtClean="0">
                <a:latin typeface="Times New Roman" pitchFamily="18" charset="0"/>
              </a:rPr>
              <a:t>При невозможности подачи уведомления в сроки, по причине, не зависящей от лица, замещающего государственную должность, гражданского служащего, оно представляется </a:t>
            </a:r>
            <a:r>
              <a:rPr lang="ru-RU" dirty="0" smtClean="0">
                <a:solidFill>
                  <a:srgbClr val="B41D04"/>
                </a:solidFill>
                <a:latin typeface="Times New Roman" pitchFamily="18" charset="0"/>
              </a:rPr>
              <a:t>не позднее следующего рабочего дня после ее устранения</a:t>
            </a:r>
            <a:r>
              <a:rPr lang="ru-RU" dirty="0" smtClean="0">
                <a:latin typeface="Times New Roman" pitchFamily="18" charset="0"/>
              </a:rPr>
              <a:t>.</a:t>
            </a:r>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59</TotalTime>
  <Words>5433</Words>
  <Application>Microsoft Office PowerPoint</Application>
  <PresentationFormat>Экран (4:3)</PresentationFormat>
  <Paragraphs>192</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Апекс</vt:lpstr>
      <vt:lpstr>Ответственность за совершение коррупционных правонарушений</vt:lpstr>
      <vt:lpstr>Дисциплинарная ответственность за совершение коррупционных правонарушений</vt:lpstr>
      <vt:lpstr>Презентация PowerPoint</vt:lpstr>
      <vt:lpstr>Административная ответственность за совершение коррупционных правонарушений</vt:lpstr>
      <vt:lpstr>Презентация PowerPoint</vt:lpstr>
      <vt:lpstr>Презентация PowerPoint</vt:lpstr>
      <vt:lpstr>Статья 19.29. Незаконное привлечение к трудовой деятельности либо к выполнению работ или оказанию услуг государственного или муниципального служащего либо бывшего государственного или муниципального служащего</vt:lpstr>
      <vt:lpstr>Гражданско-правовая ответственность за совершение коррупционных деликтов</vt:lpstr>
      <vt:lpstr>Сроки уведомления о получении подарка</vt:lpstr>
      <vt:lpstr>Порядок уведомления о получении подарка и передачи подарка</vt:lpstr>
      <vt:lpstr>Принятие к бухгалтерскому учету, оценке и выкуп подарка</vt:lpstr>
      <vt:lpstr>Реализация подарка и зачисление средств, вырученных от его реализации</vt:lpstr>
      <vt:lpstr> Статья 1069. Ответственность за вред, причиненный государственными органами, органами местного самоуправления, а также их должностными лицами </vt:lpstr>
      <vt:lpstr> Статья 1081. Право регресса к лицу, причинившему вред </vt:lpstr>
      <vt:lpstr>Уголовная ответственность за совершение коррупционных преступлений</vt:lpstr>
      <vt:lpstr>Понятие должностного лица</vt:lpstr>
      <vt:lpstr>Статья 285.1. Нецелевое расходование бюджетных средств </vt:lpstr>
      <vt:lpstr> Статья 285.2. Нецелевое расходование средств государственных внебюджетных фондов </vt:lpstr>
      <vt:lpstr> Статья 285.3. Внесение в единые государственные реестры заведомо недостоверных сведений </vt:lpstr>
      <vt:lpstr> Статья 288. Присвоение полномочий должностного лица </vt:lpstr>
      <vt:lpstr> Статья 289. Незаконное участие в предпринимательской деятельности </vt:lpstr>
      <vt:lpstr>Статья 290. Получение взятки </vt:lpstr>
      <vt:lpstr>Презентация PowerPoint</vt:lpstr>
      <vt:lpstr>Презентация PowerPoint</vt:lpstr>
      <vt:lpstr>Презентация PowerPoint</vt:lpstr>
      <vt:lpstr>Статья 291. Дача взятки </vt:lpstr>
      <vt:lpstr>Презентация PowerPoint</vt:lpstr>
      <vt:lpstr>Презентация PowerPoint</vt:lpstr>
      <vt:lpstr> Статья 291.1. Посредничество во взяточничестве </vt:lpstr>
      <vt:lpstr>Презентация PowerPoint</vt:lpstr>
      <vt:lpstr>Презентация PowerPoint</vt:lpstr>
      <vt:lpstr>Статья 292. Служебный подлог </vt:lpstr>
      <vt:lpstr> Статья 292.1. Незаконная выдача паспорта гражданина Российской Федерации, а равно внесение заведомо ложных сведений в документы, повлекшее незаконное приобретение гражданства Российской Федерации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Ответственность за совершение коррупционных правонарушений</dc:title>
  <dc:creator>Лариса Викторовна</dc:creator>
  <cp:lastModifiedBy>User</cp:lastModifiedBy>
  <cp:revision>8</cp:revision>
  <dcterms:created xsi:type="dcterms:W3CDTF">2015-04-16T18:18:37Z</dcterms:created>
  <dcterms:modified xsi:type="dcterms:W3CDTF">2023-06-16T03:11:55Z</dcterms:modified>
</cp:coreProperties>
</file>